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641" r:id="rId2"/>
    <p:sldId id="2147377327" r:id="rId3"/>
    <p:sldId id="2147377328" r:id="rId4"/>
    <p:sldId id="2147377329" r:id="rId5"/>
    <p:sldId id="2147377331" r:id="rId6"/>
    <p:sldId id="260" r:id="rId7"/>
    <p:sldId id="261" r:id="rId8"/>
    <p:sldId id="262" r:id="rId9"/>
    <p:sldId id="263" r:id="rId10"/>
    <p:sldId id="264" r:id="rId11"/>
    <p:sldId id="265" r:id="rId12"/>
    <p:sldId id="266" r:id="rId13"/>
    <p:sldId id="267" r:id="rId1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20" d="100"/>
          <a:sy n="120" d="100"/>
        </p:scale>
        <p:origin x="120"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69A95D-C787-4F9A-AB5E-AE6A1DA08CFF}" type="datetimeFigureOut">
              <a:rPr lang="zh-TW" altLang="en-US" smtClean="0"/>
              <a:t>2025/10/7</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252097-2443-48D3-AEF3-0058C85786B1}" type="slidenum">
              <a:rPr lang="zh-TW" altLang="en-US" smtClean="0"/>
              <a:t>‹#›</a:t>
            </a:fld>
            <a:endParaRPr lang="zh-TW" altLang="en-US"/>
          </a:p>
        </p:txBody>
      </p:sp>
    </p:spTree>
    <p:extLst>
      <p:ext uri="{BB962C8B-B14F-4D97-AF65-F5344CB8AC3E}">
        <p14:creationId xmlns:p14="http://schemas.microsoft.com/office/powerpoint/2010/main" val="1748488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shtag/%E6%97%A5%E6%9C%AC%E5%82%B3%E7%B5%B1%E6%8A%80%E8%97%9D?__eep__=6&amp;__tn__=*NK*F"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hashtag/%E6%97%A5%E6%9C%AC%E5%B7%A5%E8%97%9D?__eep__=6&amp;__tn__=*NK*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quantum.ntu.edu.tw/"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開發經營契約第</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3.4.14</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條</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algn="just"/>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乙方承諾為鼓勵新創與培植科學養成，於營運開始日起</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個月內申請設立基金會。基金會之申請設立將依主管機關相關規定辦理，乙方負責募集共計新臺幣</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億元，自營運開始日起分</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年到位，每年不得低於新臺幣</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1,000</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萬元，前</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年不得低於新臺幣</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億元。</a:t>
            </a:r>
          </a:p>
          <a:p>
            <a:endParaRPr lang="zh-TW" altLang="en-US" dirty="0"/>
          </a:p>
        </p:txBody>
      </p:sp>
    </p:spTree>
    <p:extLst>
      <p:ext uri="{BB962C8B-B14F-4D97-AF65-F5344CB8AC3E}">
        <p14:creationId xmlns:p14="http://schemas.microsoft.com/office/powerpoint/2010/main" val="2074613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7: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7:notes"/>
          <p:cNvSpPr txBox="1">
            <a:spLocks noGrp="1"/>
          </p:cNvSpPr>
          <p:nvPr>
            <p:ph type="body" idx="1"/>
          </p:nvPr>
        </p:nvSpPr>
        <p:spPr>
          <a:xfrm>
            <a:off x="992201" y="3228705"/>
            <a:ext cx="7942238" cy="305911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100"/>
              <a:buNone/>
            </a:pPr>
            <a:r>
              <a:rPr lang="en-US" altLang="zh-TW" dirty="0" err="1">
                <a:latin typeface="Microsoft JhengHei"/>
                <a:ea typeface="Microsoft JhengHei"/>
                <a:cs typeface="Microsoft JhengHei"/>
                <a:sym typeface="Microsoft JhengHei"/>
              </a:rPr>
              <a:t>IVSBeta</a:t>
            </a:r>
            <a:r>
              <a:rPr lang="zh-TW" altLang="en-US" dirty="0">
                <a:latin typeface="Microsoft JhengHei"/>
                <a:ea typeface="Microsoft JhengHei"/>
                <a:cs typeface="Microsoft JhengHei"/>
                <a:sym typeface="Microsoft JhengHei"/>
              </a:rPr>
              <a:t>：創業分享活動。「了解如何將您的初創企業擴展至海外。準備好進化、創新和蓬勃發展。」</a:t>
            </a:r>
          </a:p>
          <a:p>
            <a:pPr marL="0" lvl="0" indent="0" algn="l" rtl="0">
              <a:spcBef>
                <a:spcPts val="0"/>
              </a:spcBef>
              <a:spcAft>
                <a:spcPts val="0"/>
              </a:spcAft>
              <a:buClr>
                <a:schemeClr val="dk1"/>
              </a:buClr>
              <a:buSzPts val="1100"/>
              <a:buFont typeface="Arial"/>
              <a:buNone/>
            </a:pPr>
            <a:endParaRPr lang="en-US" altLang="zh-TW" dirty="0">
              <a:latin typeface="Microsoft JhengHei"/>
              <a:ea typeface="Microsoft JhengHei"/>
              <a:cs typeface="Microsoft JhengHei"/>
              <a:sym typeface="Microsoft JhengHei"/>
            </a:endParaRPr>
          </a:p>
          <a:p>
            <a:pPr marL="0" lvl="0" indent="0" algn="l" rtl="0">
              <a:spcBef>
                <a:spcPts val="0"/>
              </a:spcBef>
              <a:spcAft>
                <a:spcPts val="0"/>
              </a:spcAft>
              <a:buClr>
                <a:schemeClr val="dk1"/>
              </a:buClr>
              <a:buSzPts val="1100"/>
              <a:buFont typeface="Arial"/>
              <a:buNone/>
            </a:pPr>
            <a:r>
              <a:rPr lang="zh-TW" altLang="en-US" dirty="0">
                <a:latin typeface="Microsoft JhengHei"/>
                <a:ea typeface="Microsoft JhengHei"/>
                <a:cs typeface="Microsoft JhengHei"/>
                <a:sym typeface="Microsoft JhengHei"/>
              </a:rPr>
              <a:t>曼陀號月會：曼陀號主題講座，「如何建立以任務為導向的筆記系統。」</a:t>
            </a:r>
          </a:p>
          <a:p>
            <a:pPr marL="0" lvl="0" indent="0" algn="l" rtl="0">
              <a:lnSpc>
                <a:spcPct val="100000"/>
              </a:lnSpc>
              <a:spcBef>
                <a:spcPts val="360"/>
              </a:spcBef>
              <a:spcAft>
                <a:spcPts val="0"/>
              </a:spcAft>
              <a:buSzPts val="1400"/>
              <a:buNone/>
            </a:pPr>
            <a:endParaRPr dirty="0"/>
          </a:p>
        </p:txBody>
      </p:sp>
      <p:sp>
        <p:nvSpPr>
          <p:cNvPr id="142" name="Google Shape;142;p7:notes"/>
          <p:cNvSpPr txBox="1">
            <a:spLocks noGrp="1"/>
          </p:cNvSpPr>
          <p:nvPr>
            <p:ph type="sldNum" idx="12"/>
          </p:nvPr>
        </p:nvSpPr>
        <p:spPr>
          <a:xfrm>
            <a:off x="5621696" y="6456324"/>
            <a:ext cx="4302625" cy="34026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TW"/>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8:notes"/>
          <p:cNvSpPr txBox="1">
            <a:spLocks noGrp="1"/>
          </p:cNvSpPr>
          <p:nvPr>
            <p:ph type="body" idx="1"/>
          </p:nvPr>
        </p:nvSpPr>
        <p:spPr>
          <a:xfrm>
            <a:off x="992201" y="3228705"/>
            <a:ext cx="7942238" cy="3059117"/>
          </a:xfrm>
          <a:prstGeom prst="rect">
            <a:avLst/>
          </a:prstGeom>
          <a:noFill/>
          <a:ln>
            <a:noFill/>
          </a:ln>
        </p:spPr>
        <p:txBody>
          <a:bodyPr spcFirstLastPara="1" wrap="square" lIns="91425" tIns="45700" rIns="91425" bIns="45700" anchor="t" anchorCtr="0">
            <a:normAutofit/>
          </a:bodyPr>
          <a:lstStyle/>
          <a:p>
            <a:pPr marL="0" lvl="0" indent="0" algn="just" rtl="0">
              <a:lnSpc>
                <a:spcPct val="115000"/>
              </a:lnSpc>
              <a:spcBef>
                <a:spcPts val="0"/>
              </a:spcBef>
              <a:spcAft>
                <a:spcPts val="0"/>
              </a:spcAft>
              <a:buClr>
                <a:schemeClr val="dk1"/>
              </a:buClr>
              <a:buSzPts val="1100"/>
              <a:buFont typeface="Arial"/>
              <a:buNone/>
            </a:pPr>
            <a:r>
              <a:rPr lang="en-US" altLang="zh-TW" dirty="0">
                <a:solidFill>
                  <a:srgbClr val="050505"/>
                </a:solidFill>
                <a:latin typeface="Arial"/>
                <a:ea typeface="Arial"/>
                <a:cs typeface="Arial"/>
                <a:sym typeface="Arial"/>
              </a:rPr>
              <a:t>SPH</a:t>
            </a:r>
            <a:r>
              <a:rPr lang="zh-TW" altLang="en-US" dirty="0">
                <a:solidFill>
                  <a:srgbClr val="050505"/>
                </a:solidFill>
                <a:latin typeface="Arial"/>
                <a:ea typeface="Arial"/>
                <a:cs typeface="Arial"/>
                <a:sym typeface="Arial"/>
              </a:rPr>
              <a:t>交流會：國發會與柏克萊</a:t>
            </a:r>
            <a:r>
              <a:rPr lang="en-US" altLang="zh-TW" dirty="0">
                <a:solidFill>
                  <a:srgbClr val="050505"/>
                </a:solidFill>
                <a:latin typeface="Arial"/>
                <a:ea typeface="Arial"/>
                <a:cs typeface="Arial"/>
                <a:sym typeface="Arial"/>
              </a:rPr>
              <a:t>(Berkeley)</a:t>
            </a:r>
            <a:r>
              <a:rPr lang="zh-TW" altLang="en-US" dirty="0">
                <a:solidFill>
                  <a:srgbClr val="050505"/>
                </a:solidFill>
                <a:latin typeface="Arial"/>
                <a:ea typeface="Arial"/>
                <a:cs typeface="Arial"/>
                <a:sym typeface="Arial"/>
              </a:rPr>
              <a:t>公衛學院</a:t>
            </a:r>
            <a:r>
              <a:rPr lang="en-US" altLang="zh-TW" dirty="0">
                <a:solidFill>
                  <a:srgbClr val="050505"/>
                </a:solidFill>
                <a:latin typeface="Arial"/>
                <a:ea typeface="Arial"/>
                <a:cs typeface="Arial"/>
                <a:sym typeface="Arial"/>
              </a:rPr>
              <a:t>(SPH)</a:t>
            </a:r>
            <a:r>
              <a:rPr lang="zh-TW" altLang="en-US" dirty="0">
                <a:solidFill>
                  <a:srgbClr val="050505"/>
                </a:solidFill>
                <a:latin typeface="Arial"/>
                <a:ea typeface="Arial"/>
                <a:cs typeface="Arial"/>
                <a:sym typeface="Arial"/>
              </a:rPr>
              <a:t>合作推動生醫創新加速器計畫的交流活動。</a:t>
            </a:r>
            <a:br>
              <a:rPr lang="zh-TW" altLang="en-US" dirty="0">
                <a:latin typeface="Arial"/>
                <a:ea typeface="Arial"/>
                <a:cs typeface="Arial"/>
                <a:sym typeface="Arial"/>
              </a:rPr>
            </a:br>
            <a:endParaRPr lang="en-US" altLang="zh-TW" dirty="0">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r>
              <a:rPr lang="en-US" altLang="zh-TW" dirty="0" err="1">
                <a:latin typeface="Arial"/>
                <a:ea typeface="Arial"/>
                <a:cs typeface="Arial"/>
                <a:sym typeface="Arial"/>
              </a:rPr>
              <a:t>MeTec</a:t>
            </a:r>
            <a:r>
              <a:rPr lang="zh-TW" altLang="en-US" dirty="0">
                <a:latin typeface="Arial"/>
                <a:ea typeface="Arial"/>
                <a:cs typeface="Arial"/>
                <a:sym typeface="Arial"/>
              </a:rPr>
              <a:t>：全台最大專業影視技術活動</a:t>
            </a:r>
            <a:r>
              <a:rPr lang="en-US" altLang="zh-TW" dirty="0">
                <a:latin typeface="Arial"/>
                <a:ea typeface="Arial"/>
                <a:cs typeface="Arial"/>
                <a:sym typeface="Arial"/>
              </a:rPr>
              <a:t>—</a:t>
            </a:r>
            <a:r>
              <a:rPr lang="en-US" altLang="zh-TW" dirty="0" err="1">
                <a:latin typeface="Arial"/>
                <a:ea typeface="Arial"/>
                <a:cs typeface="Arial"/>
                <a:sym typeface="Arial"/>
              </a:rPr>
              <a:t>MeTec</a:t>
            </a:r>
            <a:r>
              <a:rPr lang="en-US" altLang="zh-TW" dirty="0">
                <a:latin typeface="Arial"/>
                <a:ea typeface="Arial"/>
                <a:cs typeface="Arial"/>
                <a:sym typeface="Arial"/>
              </a:rPr>
              <a:t>(Media Technology Exhibition and Conference)2024</a:t>
            </a:r>
            <a:r>
              <a:rPr lang="zh-TW" altLang="en-US" dirty="0">
                <a:latin typeface="Arial"/>
                <a:ea typeface="Arial"/>
                <a:cs typeface="Arial"/>
                <a:sym typeface="Arial"/>
              </a:rPr>
              <a:t>。</a:t>
            </a:r>
            <a:endParaRPr lang="en-US" altLang="zh-TW" dirty="0">
              <a:latin typeface="Arial"/>
              <a:ea typeface="Arial"/>
              <a:cs typeface="Arial"/>
              <a:sym typeface="Arial"/>
            </a:endParaRPr>
          </a:p>
          <a:p>
            <a:pPr marL="0" lvl="0" indent="0" algn="l" rtl="0">
              <a:lnSpc>
                <a:spcPct val="100000"/>
              </a:lnSpc>
              <a:spcBef>
                <a:spcPts val="360"/>
              </a:spcBef>
              <a:spcAft>
                <a:spcPts val="0"/>
              </a:spcAft>
              <a:buSzPts val="1400"/>
              <a:buNone/>
            </a:pPr>
            <a:endParaRPr dirty="0"/>
          </a:p>
        </p:txBody>
      </p:sp>
      <p:sp>
        <p:nvSpPr>
          <p:cNvPr id="159" name="Google Shape;159;p8:notes"/>
          <p:cNvSpPr txBox="1">
            <a:spLocks noGrp="1"/>
          </p:cNvSpPr>
          <p:nvPr>
            <p:ph type="sldNum" idx="12"/>
          </p:nvPr>
        </p:nvSpPr>
        <p:spPr>
          <a:xfrm>
            <a:off x="5621696" y="6456324"/>
            <a:ext cx="4302625" cy="34026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TW"/>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08a8c69371_0_80: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308a8c69371_0_80:notes"/>
          <p:cNvSpPr txBox="1">
            <a:spLocks noGrp="1"/>
          </p:cNvSpPr>
          <p:nvPr>
            <p:ph type="body" idx="1"/>
          </p:nvPr>
        </p:nvSpPr>
        <p:spPr>
          <a:xfrm>
            <a:off x="992201" y="3228705"/>
            <a:ext cx="7942200" cy="3059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zh-TW" altLang="en-US" dirty="0">
                <a:latin typeface="Arial"/>
                <a:ea typeface="Arial"/>
                <a:cs typeface="Arial"/>
                <a:sym typeface="Arial"/>
              </a:rPr>
              <a:t>京都旅行：</a:t>
            </a:r>
            <a:r>
              <a:rPr lang="zh-TW" altLang="en-US" dirty="0">
                <a:solidFill>
                  <a:srgbClr val="050505"/>
                </a:solidFill>
                <a:highlight>
                  <a:srgbClr val="FFFFFF"/>
                </a:highlight>
                <a:latin typeface="Arial"/>
                <a:ea typeface="Arial"/>
                <a:cs typeface="Arial"/>
                <a:sym typeface="Arial"/>
              </a:rPr>
              <a:t>目的為推廣優質且獨特的</a:t>
            </a:r>
            <a:r>
              <a:rPr lang="en-US" altLang="zh-TW" dirty="0">
                <a:solidFill>
                  <a:srgbClr val="1155CC"/>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a:t>
            </a:r>
            <a:r>
              <a:rPr lang="zh-TW" altLang="en-US" dirty="0">
                <a:solidFill>
                  <a:srgbClr val="1155CC"/>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日本傳統技藝</a:t>
            </a:r>
            <a:r>
              <a:rPr lang="zh-TW" altLang="en-US" dirty="0">
                <a:solidFill>
                  <a:srgbClr val="050505"/>
                </a:solidFill>
                <a:highlight>
                  <a:srgbClr val="FFFFFF"/>
                </a:highlight>
                <a:latin typeface="Arial"/>
                <a:ea typeface="Arial"/>
                <a:cs typeface="Arial"/>
                <a:sym typeface="Arial"/>
              </a:rPr>
              <a:t>商品，深化台日文化交流。希望通過此展覽，讓更多的台灣民眾能親身體驗和欣賞</a:t>
            </a:r>
            <a:r>
              <a:rPr lang="en-US" altLang="zh-TW" dirty="0">
                <a:solidFill>
                  <a:srgbClr val="1155CC"/>
                </a:solidFill>
                <a:highlight>
                  <a:srgbClr val="FFFFFF"/>
                </a:highlight>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a:t>
            </a:r>
            <a:r>
              <a:rPr lang="zh-TW" altLang="en-US" dirty="0">
                <a:solidFill>
                  <a:srgbClr val="1155CC"/>
                </a:solidFill>
                <a:highlight>
                  <a:srgbClr val="FFFFFF"/>
                </a:highlight>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日本工藝</a:t>
            </a:r>
            <a:r>
              <a:rPr lang="zh-TW" altLang="en-US" dirty="0">
                <a:solidFill>
                  <a:srgbClr val="050505"/>
                </a:solidFill>
                <a:highlight>
                  <a:srgbClr val="FFFFFF"/>
                </a:highlight>
                <a:latin typeface="Arial"/>
                <a:ea typeface="Arial"/>
                <a:cs typeface="Arial"/>
                <a:sym typeface="Arial"/>
              </a:rPr>
              <a:t>之美。</a:t>
            </a:r>
            <a:br>
              <a:rPr lang="zh-TW" altLang="en-US" dirty="0">
                <a:latin typeface="Arial"/>
                <a:ea typeface="Arial"/>
                <a:cs typeface="Arial"/>
                <a:sym typeface="Arial"/>
              </a:rPr>
            </a:br>
            <a:endParaRPr lang="en-US" altLang="zh-TW" dirty="0">
              <a:latin typeface="Arial"/>
              <a:ea typeface="Arial"/>
              <a:cs typeface="Arial"/>
              <a:sym typeface="Arial"/>
            </a:endParaRPr>
          </a:p>
          <a:p>
            <a:pPr marL="0" lvl="0" indent="0" algn="l" rtl="0">
              <a:lnSpc>
                <a:spcPct val="100000"/>
              </a:lnSpc>
              <a:spcBef>
                <a:spcPts val="360"/>
              </a:spcBef>
              <a:spcAft>
                <a:spcPts val="0"/>
              </a:spcAft>
              <a:buSzPts val="1400"/>
              <a:buNone/>
            </a:pPr>
            <a:r>
              <a:rPr lang="zh-TW" altLang="en-US" dirty="0">
                <a:latin typeface="Arial"/>
                <a:ea typeface="Arial"/>
                <a:cs typeface="Arial"/>
                <a:sym typeface="Arial"/>
              </a:rPr>
              <a:t>創業論壇：透過創業論壇，分享如何打造成功方程式。</a:t>
            </a:r>
          </a:p>
        </p:txBody>
      </p:sp>
      <p:sp>
        <p:nvSpPr>
          <p:cNvPr id="176" name="Google Shape;176;g308a8c69371_0_80:notes"/>
          <p:cNvSpPr txBox="1">
            <a:spLocks noGrp="1"/>
          </p:cNvSpPr>
          <p:nvPr>
            <p:ph type="sldNum" idx="12"/>
          </p:nvPr>
        </p:nvSpPr>
        <p:spPr>
          <a:xfrm>
            <a:off x="5621696" y="6456324"/>
            <a:ext cx="4302600" cy="340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TW"/>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08a8c69371_0_105: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308a8c69371_0_105:notes"/>
          <p:cNvSpPr txBox="1">
            <a:spLocks noGrp="1"/>
          </p:cNvSpPr>
          <p:nvPr>
            <p:ph type="body" idx="1"/>
          </p:nvPr>
        </p:nvSpPr>
        <p:spPr>
          <a:xfrm>
            <a:off x="992201" y="3228705"/>
            <a:ext cx="7942200" cy="3059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zh-TW" dirty="0">
                <a:latin typeface="Arial"/>
                <a:ea typeface="Arial"/>
                <a:cs typeface="Arial"/>
                <a:sym typeface="Arial"/>
              </a:rPr>
              <a:t>台大量子：競賽活動，國科會補助辦理，以Hackathon的分組競賽。臺灣大學與IBM公司簽訂合作契約並成立「</a:t>
            </a:r>
            <a:r>
              <a:rPr lang="zh-TW" dirty="0">
                <a:uFill>
                  <a:noFill/>
                </a:uFill>
                <a:latin typeface="Arial"/>
                <a:ea typeface="Arial"/>
                <a:cs typeface="Arial"/>
                <a:sym typeface="Arial"/>
                <a:hlinkClick r:id="rId3"/>
              </a:rPr>
              <a:t>臺灣大學-IBM量子電腦中心</a:t>
            </a:r>
            <a:r>
              <a:rPr lang="zh-TW" dirty="0">
                <a:latin typeface="Arial"/>
                <a:ea typeface="Arial"/>
                <a:cs typeface="Arial"/>
                <a:sym typeface="Arial"/>
              </a:rPr>
              <a:t>」，每年召開一次使用者大會，讓各學術研究單位之使用者能夠交流彼此的使用經驗，也將同時舉辦Qiskit量子計算駭客馬拉松(Hackathon)。Qiskit量子計算Hackathon活動將由</a:t>
            </a:r>
            <a:r>
              <a:rPr lang="zh-TW" dirty="0">
                <a:uFill>
                  <a:noFill/>
                </a:uFill>
                <a:latin typeface="Arial"/>
                <a:ea typeface="Arial"/>
                <a:cs typeface="Arial"/>
                <a:sym typeface="Arial"/>
                <a:hlinkClick r:id="rId3"/>
              </a:rPr>
              <a:t>本中心</a:t>
            </a:r>
            <a:r>
              <a:rPr lang="zh-TW" dirty="0">
                <a:latin typeface="Arial"/>
                <a:ea typeface="Arial"/>
                <a:cs typeface="Arial"/>
                <a:sym typeface="Arial"/>
              </a:rPr>
              <a:t>主辦，並邀請IBM Quantum參與協助及指導，針對量子計算相關熱門議題包括：量子演算法、量子資訊、量子金融、量子模擬、量子機器學習及量子糾錯等領域，在臺灣及IBM的量子計算專家指導下進行腦力激盪。</a:t>
            </a:r>
            <a:br>
              <a:rPr lang="zh-TW" dirty="0">
                <a:latin typeface="Arial"/>
                <a:ea typeface="Arial"/>
                <a:cs typeface="Arial"/>
                <a:sym typeface="Arial"/>
              </a:rPr>
            </a:br>
            <a:endParaRPr dirty="0">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r>
              <a:rPr lang="zh-TW" dirty="0">
                <a:latin typeface="Arial"/>
                <a:ea typeface="Arial"/>
                <a:cs typeface="Arial"/>
                <a:sym typeface="Arial"/>
              </a:rPr>
              <a:t>CCDF：「華人紀錄片提案大會」（CCDF）是一個紀錄片產業平台，採取盛行於國際紀錄片影展間的「提案會」模式，幫助華人紀錄片工作者與國際性的電視台或基金取得創作及發行的交流，進而合作的可能。</a:t>
            </a:r>
            <a:endParaRPr dirty="0">
              <a:latin typeface="Arial"/>
              <a:ea typeface="Arial"/>
              <a:cs typeface="Arial"/>
              <a:sym typeface="Arial"/>
            </a:endParaRPr>
          </a:p>
        </p:txBody>
      </p:sp>
      <p:sp>
        <p:nvSpPr>
          <p:cNvPr id="192" name="Google Shape;192;g308a8c69371_0_105:notes"/>
          <p:cNvSpPr txBox="1">
            <a:spLocks noGrp="1"/>
          </p:cNvSpPr>
          <p:nvPr>
            <p:ph type="sldNum" idx="12"/>
          </p:nvPr>
        </p:nvSpPr>
        <p:spPr>
          <a:xfrm>
            <a:off x="5621696" y="6456324"/>
            <a:ext cx="4302600" cy="340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TW"/>
              <a:t>13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p1: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 name="Google Shape;37;p1:notes"/>
          <p:cNvSpPr txBox="1">
            <a:spLocks noGrp="1"/>
          </p:cNvSpPr>
          <p:nvPr>
            <p:ph type="body" idx="1"/>
          </p:nvPr>
        </p:nvSpPr>
        <p:spPr>
          <a:xfrm>
            <a:off x="992201" y="3228705"/>
            <a:ext cx="7942238" cy="305911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zh-TW" dirty="0"/>
              <a:t>每場次的活動，有可能同時符合兩個以上活動類型</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txBox="1">
            <a:spLocks noGrp="1"/>
          </p:cNvSpPr>
          <p:nvPr>
            <p:ph type="body" idx="1"/>
          </p:nvPr>
        </p:nvSpPr>
        <p:spPr>
          <a:xfrm>
            <a:off x="992201" y="3228705"/>
            <a:ext cx="7942238" cy="305911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52" name="Google Shape;52;p2: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txBox="1">
            <a:spLocks noGrp="1"/>
          </p:cNvSpPr>
          <p:nvPr>
            <p:ph type="body" idx="1"/>
          </p:nvPr>
        </p:nvSpPr>
        <p:spPr>
          <a:xfrm>
            <a:off x="992201" y="3228705"/>
            <a:ext cx="7942238" cy="305911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9" name="Google Shape;59;p3: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txBox="1">
            <a:spLocks noGrp="1"/>
          </p:cNvSpPr>
          <p:nvPr>
            <p:ph type="body" idx="1"/>
          </p:nvPr>
        </p:nvSpPr>
        <p:spPr>
          <a:xfrm>
            <a:off x="992201" y="3228705"/>
            <a:ext cx="7942238" cy="305911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9" name="Google Shape;59;p3: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3727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4: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4:notes"/>
          <p:cNvSpPr txBox="1">
            <a:spLocks noGrp="1"/>
          </p:cNvSpPr>
          <p:nvPr>
            <p:ph type="body" idx="1"/>
          </p:nvPr>
        </p:nvSpPr>
        <p:spPr>
          <a:xfrm>
            <a:off x="992201" y="3228705"/>
            <a:ext cx="7942238" cy="305911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400"/>
              <a:buNone/>
            </a:pPr>
            <a:r>
              <a:rPr lang="en-US" altLang="zh-TW" dirty="0">
                <a:latin typeface="Arial"/>
                <a:ea typeface="Arial"/>
                <a:cs typeface="Arial"/>
                <a:sym typeface="Arial"/>
              </a:rPr>
              <a:t>AI</a:t>
            </a:r>
            <a:r>
              <a:rPr lang="zh-TW" altLang="en-US" dirty="0">
                <a:latin typeface="Arial"/>
                <a:ea typeface="Arial"/>
                <a:cs typeface="Arial"/>
                <a:sym typeface="Arial"/>
              </a:rPr>
              <a:t>高效：本課程適合職場中需要頻繁進行簡報與企劃的專業人士，如企劃人員、行銷人員、產品開發團隊、學術研究人員、學生以及希望提升自身工作效率與創意的工作者，無論你是初次接觸</a:t>
            </a:r>
            <a:r>
              <a:rPr lang="en-US" altLang="zh-TW" dirty="0">
                <a:latin typeface="Arial"/>
                <a:ea typeface="Arial"/>
                <a:cs typeface="Arial"/>
                <a:sym typeface="Arial"/>
              </a:rPr>
              <a:t>AI</a:t>
            </a:r>
            <a:r>
              <a:rPr lang="zh-TW" altLang="en-US" dirty="0">
                <a:latin typeface="Arial"/>
                <a:ea typeface="Arial"/>
                <a:cs typeface="Arial"/>
                <a:sym typeface="Arial"/>
              </a:rPr>
              <a:t>工具，還是希望深入了解其應用，課程都將為你提供實用的技能和知識，讓你在提案企劃時，能夠脫穎而出。</a:t>
            </a:r>
            <a:br>
              <a:rPr lang="zh-TW" altLang="en-US" dirty="0">
                <a:latin typeface="Arial"/>
                <a:ea typeface="Arial"/>
                <a:cs typeface="Arial"/>
                <a:sym typeface="Arial"/>
              </a:rPr>
            </a:br>
            <a:endParaRPr lang="en-US" altLang="zh-TW" dirty="0">
              <a:latin typeface="Arial"/>
              <a:ea typeface="Arial"/>
              <a:cs typeface="Arial"/>
              <a:sym typeface="Arial"/>
            </a:endParaRPr>
          </a:p>
          <a:p>
            <a:pPr marL="0" lvl="0" indent="0" algn="l" rtl="0">
              <a:lnSpc>
                <a:spcPct val="100000"/>
              </a:lnSpc>
              <a:spcBef>
                <a:spcPts val="360"/>
              </a:spcBef>
              <a:spcAft>
                <a:spcPts val="0"/>
              </a:spcAft>
              <a:buSzPts val="1400"/>
              <a:buNone/>
            </a:pPr>
            <a:r>
              <a:rPr lang="zh-TW" altLang="en-US" dirty="0">
                <a:latin typeface="Arial"/>
                <a:ea typeface="Arial"/>
                <a:cs typeface="Arial"/>
                <a:sym typeface="Arial"/>
              </a:rPr>
              <a:t>區塊鍊：區塊鍊企業主將分享在熊市級監管戒備之際如何練功；又將如何帶領企業迎接接下來的牛市、創造未來。</a:t>
            </a:r>
          </a:p>
          <a:p>
            <a:pPr marL="0" lvl="0" indent="0" algn="l" rtl="0">
              <a:lnSpc>
                <a:spcPct val="15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endParaRPr dirty="0"/>
          </a:p>
        </p:txBody>
      </p:sp>
      <p:sp>
        <p:nvSpPr>
          <p:cNvPr id="74" name="Google Shape;74;p4:notes"/>
          <p:cNvSpPr txBox="1">
            <a:spLocks noGrp="1"/>
          </p:cNvSpPr>
          <p:nvPr>
            <p:ph type="sldNum" idx="12"/>
          </p:nvPr>
        </p:nvSpPr>
        <p:spPr>
          <a:xfrm>
            <a:off x="5621696" y="6456324"/>
            <a:ext cx="4302625" cy="34026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TW"/>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6:notes"/>
          <p:cNvSpPr txBox="1">
            <a:spLocks noGrp="1"/>
          </p:cNvSpPr>
          <p:nvPr>
            <p:ph type="body" idx="1"/>
          </p:nvPr>
        </p:nvSpPr>
        <p:spPr>
          <a:xfrm>
            <a:off x="992201" y="3228705"/>
            <a:ext cx="7942238" cy="305911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400"/>
              <a:buNone/>
            </a:pPr>
            <a:r>
              <a:rPr lang="en-US" altLang="zh-TW" dirty="0">
                <a:latin typeface="Arial"/>
                <a:ea typeface="Arial"/>
                <a:cs typeface="Arial"/>
                <a:sym typeface="Arial"/>
              </a:rPr>
              <a:t>DVASIA</a:t>
            </a:r>
            <a:r>
              <a:rPr lang="zh-TW" altLang="en-US" dirty="0">
                <a:latin typeface="Arial"/>
                <a:ea typeface="Arial"/>
                <a:cs typeface="Arial"/>
                <a:sym typeface="Arial"/>
              </a:rPr>
              <a:t>：影視特效講座，邀請老師影視產業專家到場分享專業影師技巧。談前期和後期針對場景、群眾演員建立以及</a:t>
            </a:r>
            <a:r>
              <a:rPr lang="en-US" altLang="zh-TW" dirty="0">
                <a:latin typeface="Arial"/>
                <a:ea typeface="Arial"/>
                <a:cs typeface="Arial"/>
                <a:sym typeface="Arial"/>
              </a:rPr>
              <a:t>26</a:t>
            </a:r>
            <a:r>
              <a:rPr lang="zh-TW" altLang="en-US" dirty="0">
                <a:latin typeface="Arial"/>
                <a:ea typeface="Arial"/>
                <a:cs typeface="Arial"/>
                <a:sym typeface="Arial"/>
              </a:rPr>
              <a:t>秒全</a:t>
            </a:r>
            <a:r>
              <a:rPr lang="en-US" altLang="zh-TW" dirty="0">
                <a:latin typeface="Arial"/>
                <a:ea typeface="Arial"/>
                <a:cs typeface="Arial"/>
                <a:sym typeface="Arial"/>
              </a:rPr>
              <a:t>CG</a:t>
            </a:r>
            <a:r>
              <a:rPr lang="zh-TW" altLang="en-US" dirty="0">
                <a:latin typeface="Arial"/>
                <a:ea typeface="Arial"/>
                <a:cs typeface="Arial"/>
                <a:sym typeface="Arial"/>
              </a:rPr>
              <a:t>畫面的製作流程與分工，分享新技術、新工具及未來設備規劃。</a:t>
            </a:r>
          </a:p>
          <a:p>
            <a:pPr marL="0" lvl="0" indent="0" algn="l" rtl="0">
              <a:lnSpc>
                <a:spcPct val="100000"/>
              </a:lnSpc>
              <a:spcBef>
                <a:spcPts val="360"/>
              </a:spcBef>
              <a:spcAft>
                <a:spcPts val="0"/>
              </a:spcAft>
              <a:buSzPts val="1400"/>
              <a:buNone/>
            </a:pPr>
            <a:endParaRPr lang="en-US" altLang="zh-TW" dirty="0">
              <a:latin typeface="Arial"/>
              <a:ea typeface="Arial"/>
              <a:cs typeface="Arial"/>
              <a:sym typeface="Arial"/>
            </a:endParaRPr>
          </a:p>
          <a:p>
            <a:pPr marL="0" lvl="0" indent="0" algn="l" rtl="0">
              <a:lnSpc>
                <a:spcPct val="100000"/>
              </a:lnSpc>
              <a:spcBef>
                <a:spcPts val="360"/>
              </a:spcBef>
              <a:spcAft>
                <a:spcPts val="0"/>
              </a:spcAft>
              <a:buSzPts val="1400"/>
              <a:buNone/>
            </a:pPr>
            <a:r>
              <a:rPr lang="zh-TW" altLang="en-US" dirty="0">
                <a:latin typeface="Arial"/>
                <a:ea typeface="Arial"/>
                <a:cs typeface="Arial"/>
                <a:sym typeface="Arial"/>
              </a:rPr>
              <a:t>動腦工作坊：針對</a:t>
            </a:r>
            <a:r>
              <a:rPr lang="en-US" altLang="zh-TW" dirty="0">
                <a:latin typeface="Arial"/>
                <a:ea typeface="Arial"/>
                <a:cs typeface="Arial"/>
                <a:sym typeface="Arial"/>
              </a:rPr>
              <a:t>AI Junior Award 2024</a:t>
            </a:r>
            <a:r>
              <a:rPr lang="zh-TW" altLang="en-US" dirty="0">
                <a:latin typeface="Arial"/>
                <a:ea typeface="Arial"/>
                <a:cs typeface="Arial"/>
                <a:sym typeface="Arial"/>
              </a:rPr>
              <a:t>進入複賽之</a:t>
            </a:r>
            <a:r>
              <a:rPr lang="en-US" altLang="zh-TW" dirty="0">
                <a:latin typeface="Arial"/>
                <a:ea typeface="Arial"/>
                <a:cs typeface="Arial"/>
                <a:sym typeface="Arial"/>
              </a:rPr>
              <a:t>10 </a:t>
            </a:r>
            <a:r>
              <a:rPr lang="zh-TW" altLang="en-US" dirty="0">
                <a:latin typeface="Arial"/>
                <a:ea typeface="Arial"/>
                <a:cs typeface="Arial"/>
                <a:sym typeface="Arial"/>
              </a:rPr>
              <a:t>支隊伍，規劃「動腦工作坊」，引導學生全方位思考，涵蓋資料、技術、商業、專案執行等面向，期待學生在過程中碰撞出全新火花。</a:t>
            </a:r>
          </a:p>
          <a:p>
            <a:pPr marL="0" lvl="0" indent="0" algn="l" rtl="0">
              <a:lnSpc>
                <a:spcPct val="100000"/>
              </a:lnSpc>
              <a:spcBef>
                <a:spcPts val="360"/>
              </a:spcBef>
              <a:spcAft>
                <a:spcPts val="0"/>
              </a:spcAft>
              <a:buSzPts val="1400"/>
              <a:buNone/>
            </a:pPr>
            <a:endParaRPr dirty="0"/>
          </a:p>
        </p:txBody>
      </p:sp>
      <p:sp>
        <p:nvSpPr>
          <p:cNvPr id="91" name="Google Shape;91;p6:notes"/>
          <p:cNvSpPr txBox="1">
            <a:spLocks noGrp="1"/>
          </p:cNvSpPr>
          <p:nvPr>
            <p:ph type="sldNum" idx="12"/>
          </p:nvPr>
        </p:nvSpPr>
        <p:spPr>
          <a:xfrm>
            <a:off x="5621696" y="6456324"/>
            <a:ext cx="4302625" cy="34026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TW"/>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08a8c69371_0_21: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g308a8c69371_0_21:notes"/>
          <p:cNvSpPr txBox="1">
            <a:spLocks noGrp="1"/>
          </p:cNvSpPr>
          <p:nvPr>
            <p:ph type="body" idx="1"/>
          </p:nvPr>
        </p:nvSpPr>
        <p:spPr>
          <a:xfrm>
            <a:off x="992201" y="3228705"/>
            <a:ext cx="7942200" cy="3059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altLang="zh-TW" dirty="0" err="1">
                <a:latin typeface="Arial"/>
                <a:ea typeface="Arial"/>
                <a:cs typeface="Arial"/>
                <a:sym typeface="Arial"/>
              </a:rPr>
              <a:t>SusHiTech</a:t>
            </a:r>
            <a:r>
              <a:rPr lang="zh-TW" altLang="en-US" dirty="0">
                <a:latin typeface="Arial"/>
                <a:ea typeface="Arial"/>
                <a:cs typeface="Arial"/>
                <a:sym typeface="Arial"/>
              </a:rPr>
              <a:t>展前訓練：針對即將前往 </a:t>
            </a:r>
            <a:r>
              <a:rPr lang="en-US" altLang="zh-TW" dirty="0" err="1">
                <a:latin typeface="Arial"/>
                <a:ea typeface="Arial"/>
                <a:cs typeface="Arial"/>
                <a:sym typeface="Arial"/>
              </a:rPr>
              <a:t>SusHi</a:t>
            </a:r>
            <a:r>
              <a:rPr lang="en-US" altLang="zh-TW" dirty="0">
                <a:latin typeface="Arial"/>
                <a:ea typeface="Arial"/>
                <a:cs typeface="Arial"/>
                <a:sym typeface="Arial"/>
              </a:rPr>
              <a:t> Tech 2024 </a:t>
            </a:r>
            <a:r>
              <a:rPr lang="zh-TW" altLang="en-US" dirty="0">
                <a:latin typeface="Arial"/>
                <a:ea typeface="Arial"/>
                <a:cs typeface="Arial"/>
                <a:sym typeface="Arial"/>
              </a:rPr>
              <a:t>的新創團隊和合作夥伴之行前說明會，共同學習拓展日本市場的各方面知識。</a:t>
            </a:r>
            <a:endParaRPr lang="en-US" altLang="zh-TW" dirty="0">
              <a:latin typeface="Arial"/>
              <a:ea typeface="Arial"/>
              <a:cs typeface="Arial"/>
              <a:sym typeface="Arial"/>
            </a:endParaRPr>
          </a:p>
          <a:p>
            <a:pPr marL="0" lvl="0" indent="0" algn="l" rtl="0">
              <a:lnSpc>
                <a:spcPct val="115000"/>
              </a:lnSpc>
              <a:spcBef>
                <a:spcPts val="0"/>
              </a:spcBef>
              <a:spcAft>
                <a:spcPts val="0"/>
              </a:spcAft>
              <a:buSzPts val="1100"/>
              <a:buNone/>
            </a:pPr>
            <a:endParaRPr lang="zh-TW" altLang="en-US"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tLang="zh-TW" dirty="0">
                <a:latin typeface="Arial"/>
                <a:ea typeface="Arial"/>
                <a:cs typeface="Arial"/>
                <a:sym typeface="Arial"/>
              </a:rPr>
              <a:t>GR</a:t>
            </a:r>
            <a:r>
              <a:rPr lang="zh-TW" altLang="en-US" dirty="0">
                <a:latin typeface="Arial"/>
                <a:ea typeface="Arial"/>
                <a:cs typeface="Arial"/>
                <a:sym typeface="Arial"/>
              </a:rPr>
              <a:t>女子會：針對</a:t>
            </a:r>
            <a:r>
              <a:rPr lang="en-US" altLang="zh-TW" dirty="0">
                <a:latin typeface="Arial"/>
                <a:ea typeface="Arial"/>
                <a:cs typeface="Arial"/>
                <a:sym typeface="Arial"/>
              </a:rPr>
              <a:t>GR</a:t>
            </a:r>
            <a:r>
              <a:rPr lang="zh-TW" altLang="en-US" dirty="0">
                <a:latin typeface="Arial"/>
                <a:ea typeface="Arial"/>
                <a:cs typeface="Arial"/>
                <a:sym typeface="Arial"/>
              </a:rPr>
              <a:t>使用者進行的科技產品分享活動，包含旅遊攝影與美食構圖、生活人像攝影分享 、</a:t>
            </a:r>
            <a:r>
              <a:rPr lang="en-US" altLang="zh-TW" dirty="0">
                <a:latin typeface="Arial"/>
                <a:ea typeface="Arial"/>
                <a:cs typeface="Arial"/>
                <a:sym typeface="Arial"/>
              </a:rPr>
              <a:t>GR</a:t>
            </a:r>
            <a:r>
              <a:rPr lang="zh-TW" altLang="en-US" dirty="0">
                <a:latin typeface="Arial"/>
                <a:ea typeface="Arial"/>
                <a:cs typeface="Arial"/>
                <a:sym typeface="Arial"/>
              </a:rPr>
              <a:t>相機技巧分享、精緻下午茶實景拍攝。</a:t>
            </a:r>
          </a:p>
          <a:p>
            <a:pPr marL="0" lvl="0" indent="0" algn="l" rtl="0">
              <a:lnSpc>
                <a:spcPct val="100000"/>
              </a:lnSpc>
              <a:spcBef>
                <a:spcPts val="360"/>
              </a:spcBef>
              <a:spcAft>
                <a:spcPts val="0"/>
              </a:spcAft>
              <a:buSzPts val="1400"/>
              <a:buNone/>
            </a:pPr>
            <a:endParaRPr dirty="0"/>
          </a:p>
        </p:txBody>
      </p:sp>
      <p:sp>
        <p:nvSpPr>
          <p:cNvPr id="108" name="Google Shape;108;g308a8c69371_0_21:notes"/>
          <p:cNvSpPr txBox="1">
            <a:spLocks noGrp="1"/>
          </p:cNvSpPr>
          <p:nvPr>
            <p:ph type="sldNum" idx="12"/>
          </p:nvPr>
        </p:nvSpPr>
        <p:spPr>
          <a:xfrm>
            <a:off x="5621696" y="6456324"/>
            <a:ext cx="4302600" cy="340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TW"/>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5:notes"/>
          <p:cNvSpPr txBox="1">
            <a:spLocks noGrp="1"/>
          </p:cNvSpPr>
          <p:nvPr>
            <p:ph type="body" idx="1"/>
          </p:nvPr>
        </p:nvSpPr>
        <p:spPr>
          <a:xfrm>
            <a:off x="992201" y="3228705"/>
            <a:ext cx="7942238" cy="305911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400"/>
              <a:buNone/>
            </a:pPr>
            <a:r>
              <a:rPr lang="zh-TW" altLang="en-US" dirty="0">
                <a:latin typeface="Arial"/>
                <a:ea typeface="Arial"/>
                <a:cs typeface="Arial"/>
                <a:sym typeface="Arial"/>
              </a:rPr>
              <a:t>水行季：與消費者分享藉由</a:t>
            </a:r>
            <a:r>
              <a:rPr lang="en-US" altLang="zh-TW" dirty="0">
                <a:latin typeface="Arial"/>
                <a:ea typeface="Arial"/>
                <a:cs typeface="Arial"/>
                <a:sym typeface="Arial"/>
              </a:rPr>
              <a:t>GoPro</a:t>
            </a:r>
            <a:r>
              <a:rPr lang="zh-TW" altLang="en-US" dirty="0">
                <a:latin typeface="Arial"/>
                <a:ea typeface="Arial"/>
                <a:cs typeface="Arial"/>
                <a:sym typeface="Arial"/>
              </a:rPr>
              <a:t>科技產品的技術，分享紀錄美好生活，包括拍攝、剪輯的講座。</a:t>
            </a:r>
            <a:endParaRPr lang="en-US" altLang="zh-TW" dirty="0">
              <a:latin typeface="Arial"/>
              <a:ea typeface="Arial"/>
              <a:cs typeface="Arial"/>
              <a:sym typeface="Arial"/>
            </a:endParaRPr>
          </a:p>
          <a:p>
            <a:pPr marL="0" lvl="0" indent="0" algn="l" rtl="0">
              <a:lnSpc>
                <a:spcPct val="100000"/>
              </a:lnSpc>
              <a:spcBef>
                <a:spcPts val="360"/>
              </a:spcBef>
              <a:spcAft>
                <a:spcPts val="0"/>
              </a:spcAft>
              <a:buSzPts val="1400"/>
              <a:buNone/>
            </a:pPr>
            <a:endParaRPr lang="zh-TW" altLang="en-US" dirty="0">
              <a:latin typeface="Arial"/>
              <a:ea typeface="Arial"/>
              <a:cs typeface="Arial"/>
              <a:sym typeface="Arial"/>
            </a:endParaRPr>
          </a:p>
          <a:p>
            <a:pPr marL="0" lvl="0" indent="0" algn="l" rtl="0">
              <a:lnSpc>
                <a:spcPct val="100000"/>
              </a:lnSpc>
              <a:spcBef>
                <a:spcPts val="360"/>
              </a:spcBef>
              <a:spcAft>
                <a:spcPts val="0"/>
              </a:spcAft>
              <a:buSzPts val="1400"/>
              <a:buNone/>
            </a:pPr>
            <a:r>
              <a:rPr lang="zh-TW" altLang="en-US" dirty="0"/>
              <a:t>創業論壇：針對創業家的講座，「一個改變現狀事業機會！」</a:t>
            </a:r>
          </a:p>
          <a:p>
            <a:pPr marL="0" lvl="0" indent="0" algn="l" rtl="0">
              <a:lnSpc>
                <a:spcPct val="100000"/>
              </a:lnSpc>
              <a:spcBef>
                <a:spcPts val="360"/>
              </a:spcBef>
              <a:spcAft>
                <a:spcPts val="0"/>
              </a:spcAft>
              <a:buSzPts val="1400"/>
              <a:buNone/>
            </a:pPr>
            <a:endParaRPr dirty="0"/>
          </a:p>
        </p:txBody>
      </p:sp>
      <p:sp>
        <p:nvSpPr>
          <p:cNvPr id="125" name="Google Shape;125;p5:notes"/>
          <p:cNvSpPr txBox="1">
            <a:spLocks noGrp="1"/>
          </p:cNvSpPr>
          <p:nvPr>
            <p:ph type="sldNum" idx="12"/>
          </p:nvPr>
        </p:nvSpPr>
        <p:spPr>
          <a:xfrm>
            <a:off x="5621696" y="6456324"/>
            <a:ext cx="4302625" cy="34026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TW"/>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5988A82-C1E4-4DEF-99FA-F270B5065F7D}"/>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58B4370D-2EA1-46B0-AE0F-64DCD9E944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6AAD3EFD-C7C2-4B39-AD01-DA873A570A31}"/>
              </a:ext>
            </a:extLst>
          </p:cNvPr>
          <p:cNvSpPr>
            <a:spLocks noGrp="1"/>
          </p:cNvSpPr>
          <p:nvPr>
            <p:ph type="dt" sz="half" idx="10"/>
          </p:nvPr>
        </p:nvSpPr>
        <p:spPr/>
        <p:txBody>
          <a:bodyPr/>
          <a:lstStyle/>
          <a:p>
            <a:fld id="{32096F3D-C887-4E17-98AB-D79EE57B8802}" type="datetimeFigureOut">
              <a:rPr lang="zh-TW" altLang="en-US" smtClean="0"/>
              <a:t>2025/10/7</a:t>
            </a:fld>
            <a:endParaRPr lang="zh-TW" altLang="en-US"/>
          </a:p>
        </p:txBody>
      </p:sp>
      <p:sp>
        <p:nvSpPr>
          <p:cNvPr id="5" name="頁尾版面配置區 4">
            <a:extLst>
              <a:ext uri="{FF2B5EF4-FFF2-40B4-BE49-F238E27FC236}">
                <a16:creationId xmlns:a16="http://schemas.microsoft.com/office/drawing/2014/main" id="{39011AF4-1E38-4799-9675-C01407DD186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15D60287-9C21-4F75-BD95-B3BCADB19E0A}"/>
              </a:ext>
            </a:extLst>
          </p:cNvPr>
          <p:cNvSpPr>
            <a:spLocks noGrp="1"/>
          </p:cNvSpPr>
          <p:nvPr>
            <p:ph type="sldNum" sz="quarter" idx="12"/>
          </p:nvPr>
        </p:nvSpPr>
        <p:spPr/>
        <p:txBody>
          <a:bodyPr/>
          <a:lstStyle/>
          <a:p>
            <a:fld id="{40375AE6-3EFE-4706-A652-F9E00F6AA121}" type="slidenum">
              <a:rPr lang="zh-TW" altLang="en-US" smtClean="0"/>
              <a:t>‹#›</a:t>
            </a:fld>
            <a:endParaRPr lang="zh-TW" altLang="en-US"/>
          </a:p>
        </p:txBody>
      </p:sp>
    </p:spTree>
    <p:extLst>
      <p:ext uri="{BB962C8B-B14F-4D97-AF65-F5344CB8AC3E}">
        <p14:creationId xmlns:p14="http://schemas.microsoft.com/office/powerpoint/2010/main" val="667947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E9C35F-F267-4055-88CE-F767B4A669D1}"/>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7B1C06D7-B47D-4A65-A794-AAD52F6AF0FB}"/>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565F5CEA-E72D-4F92-B64F-6403DD9C3F6B}"/>
              </a:ext>
            </a:extLst>
          </p:cNvPr>
          <p:cNvSpPr>
            <a:spLocks noGrp="1"/>
          </p:cNvSpPr>
          <p:nvPr>
            <p:ph type="dt" sz="half" idx="10"/>
          </p:nvPr>
        </p:nvSpPr>
        <p:spPr/>
        <p:txBody>
          <a:bodyPr/>
          <a:lstStyle/>
          <a:p>
            <a:fld id="{32096F3D-C887-4E17-98AB-D79EE57B8802}" type="datetimeFigureOut">
              <a:rPr lang="zh-TW" altLang="en-US" smtClean="0"/>
              <a:t>2025/10/7</a:t>
            </a:fld>
            <a:endParaRPr lang="zh-TW" altLang="en-US"/>
          </a:p>
        </p:txBody>
      </p:sp>
      <p:sp>
        <p:nvSpPr>
          <p:cNvPr id="5" name="頁尾版面配置區 4">
            <a:extLst>
              <a:ext uri="{FF2B5EF4-FFF2-40B4-BE49-F238E27FC236}">
                <a16:creationId xmlns:a16="http://schemas.microsoft.com/office/drawing/2014/main" id="{8204ECFD-FEA6-4E90-BED6-44E3AA37C7B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2C993A2-AC9E-4C91-86FF-B3791798E925}"/>
              </a:ext>
            </a:extLst>
          </p:cNvPr>
          <p:cNvSpPr>
            <a:spLocks noGrp="1"/>
          </p:cNvSpPr>
          <p:nvPr>
            <p:ph type="sldNum" sz="quarter" idx="12"/>
          </p:nvPr>
        </p:nvSpPr>
        <p:spPr/>
        <p:txBody>
          <a:bodyPr/>
          <a:lstStyle/>
          <a:p>
            <a:fld id="{40375AE6-3EFE-4706-A652-F9E00F6AA121}" type="slidenum">
              <a:rPr lang="zh-TW" altLang="en-US" smtClean="0"/>
              <a:t>‹#›</a:t>
            </a:fld>
            <a:endParaRPr lang="zh-TW" altLang="en-US"/>
          </a:p>
        </p:txBody>
      </p:sp>
    </p:spTree>
    <p:extLst>
      <p:ext uri="{BB962C8B-B14F-4D97-AF65-F5344CB8AC3E}">
        <p14:creationId xmlns:p14="http://schemas.microsoft.com/office/powerpoint/2010/main" val="1461417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20AEEEE5-31B8-44FD-BAFE-6E143DDF2163}"/>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34234F37-B132-4D5A-A7CD-D499C28DD4EA}"/>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2E5A377D-9EEF-4512-9184-BFD022F501ED}"/>
              </a:ext>
            </a:extLst>
          </p:cNvPr>
          <p:cNvSpPr>
            <a:spLocks noGrp="1"/>
          </p:cNvSpPr>
          <p:nvPr>
            <p:ph type="dt" sz="half" idx="10"/>
          </p:nvPr>
        </p:nvSpPr>
        <p:spPr/>
        <p:txBody>
          <a:bodyPr/>
          <a:lstStyle/>
          <a:p>
            <a:fld id="{32096F3D-C887-4E17-98AB-D79EE57B8802}" type="datetimeFigureOut">
              <a:rPr lang="zh-TW" altLang="en-US" smtClean="0"/>
              <a:t>2025/10/7</a:t>
            </a:fld>
            <a:endParaRPr lang="zh-TW" altLang="en-US"/>
          </a:p>
        </p:txBody>
      </p:sp>
      <p:sp>
        <p:nvSpPr>
          <p:cNvPr id="5" name="頁尾版面配置區 4">
            <a:extLst>
              <a:ext uri="{FF2B5EF4-FFF2-40B4-BE49-F238E27FC236}">
                <a16:creationId xmlns:a16="http://schemas.microsoft.com/office/drawing/2014/main" id="{F36AA282-4911-495B-AA4B-768F7B2D8B3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4F7E076-B4ED-48DB-8C6B-B108BDF83304}"/>
              </a:ext>
            </a:extLst>
          </p:cNvPr>
          <p:cNvSpPr>
            <a:spLocks noGrp="1"/>
          </p:cNvSpPr>
          <p:nvPr>
            <p:ph type="sldNum" sz="quarter" idx="12"/>
          </p:nvPr>
        </p:nvSpPr>
        <p:spPr/>
        <p:txBody>
          <a:bodyPr/>
          <a:lstStyle/>
          <a:p>
            <a:fld id="{40375AE6-3EFE-4706-A652-F9E00F6AA121}" type="slidenum">
              <a:rPr lang="zh-TW" altLang="en-US" smtClean="0"/>
              <a:t>‹#›</a:t>
            </a:fld>
            <a:endParaRPr lang="zh-TW" altLang="en-US"/>
          </a:p>
        </p:txBody>
      </p:sp>
    </p:spTree>
    <p:extLst>
      <p:ext uri="{BB962C8B-B14F-4D97-AF65-F5344CB8AC3E}">
        <p14:creationId xmlns:p14="http://schemas.microsoft.com/office/powerpoint/2010/main" val="2595015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內頁1">
    <p:spTree>
      <p:nvGrpSpPr>
        <p:cNvPr id="1" name=""/>
        <p:cNvGrpSpPr/>
        <p:nvPr/>
      </p:nvGrpSpPr>
      <p:grpSpPr>
        <a:xfrm>
          <a:off x="0" y="0"/>
          <a:ext cx="0" cy="0"/>
          <a:chOff x="0" y="0"/>
          <a:chExt cx="0" cy="0"/>
        </a:xfrm>
      </p:grpSpPr>
      <p:sp>
        <p:nvSpPr>
          <p:cNvPr id="4" name="Shape 31"/>
          <p:cNvSpPr>
            <a:spLocks noChangeShapeType="1"/>
          </p:cNvSpPr>
          <p:nvPr/>
        </p:nvSpPr>
        <p:spPr bwMode="auto">
          <a:xfrm>
            <a:off x="1896533" y="892175"/>
            <a:ext cx="968586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lIns="45719" rIns="45719"/>
          <a:lstStyle/>
          <a:p>
            <a:endParaRPr lang="zh-TW" altLang="en-US" sz="1800"/>
          </a:p>
        </p:txBody>
      </p:sp>
      <p:pic>
        <p:nvPicPr>
          <p:cNvPr id="5" name="image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70996" y="388939"/>
            <a:ext cx="1001161"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 name="標題 1"/>
          <p:cNvSpPr txBox="1">
            <a:spLocks/>
          </p:cNvSpPr>
          <p:nvPr userDrawn="1"/>
        </p:nvSpPr>
        <p:spPr bwMode="auto">
          <a:xfrm>
            <a:off x="1907117" y="185739"/>
            <a:ext cx="9565216"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Font typeface="Arial" charset="0"/>
              <a:buChar char="•"/>
              <a:defRPr sz="2800">
                <a:solidFill>
                  <a:schemeClr val="tx1"/>
                </a:solidFill>
                <a:latin typeface="微軟正黑體" pitchFamily="34" charset="-120"/>
                <a:ea typeface="微軟正黑體" pitchFamily="34" charset="-120"/>
              </a:defRPr>
            </a:lvl1pPr>
            <a:lvl2pPr marL="742950" indent="-285750" algn="l" eaLnBrk="0" hangingPunct="0">
              <a:spcBef>
                <a:spcPct val="20000"/>
              </a:spcBef>
              <a:buFont typeface="Arial" charset="0"/>
              <a:buChar char="–"/>
              <a:defRPr sz="2400">
                <a:solidFill>
                  <a:schemeClr val="tx1"/>
                </a:solidFill>
                <a:latin typeface="微軟正黑體" pitchFamily="34" charset="-120"/>
                <a:ea typeface="微軟正黑體" pitchFamily="34" charset="-120"/>
              </a:defRPr>
            </a:lvl2pPr>
            <a:lvl3pPr marL="1143000" indent="-228600" algn="l" eaLnBrk="0" hangingPunct="0">
              <a:spcBef>
                <a:spcPct val="20000"/>
              </a:spcBef>
              <a:buFont typeface="Arial" charset="0"/>
              <a:buChar char="•"/>
              <a:defRPr sz="2000">
                <a:solidFill>
                  <a:schemeClr val="tx1"/>
                </a:solidFill>
                <a:latin typeface="微軟正黑體" pitchFamily="34" charset="-120"/>
                <a:ea typeface="微軟正黑體" pitchFamily="34" charset="-120"/>
              </a:defRPr>
            </a:lvl3pPr>
            <a:lvl4pPr marL="1600200" indent="-228600" algn="l" eaLnBrk="0" hangingPunct="0">
              <a:spcBef>
                <a:spcPct val="20000"/>
              </a:spcBef>
              <a:buFont typeface="Arial" charset="0"/>
              <a:buChar char="–"/>
              <a:defRPr>
                <a:solidFill>
                  <a:schemeClr val="tx1"/>
                </a:solidFill>
                <a:latin typeface="微軟正黑體" pitchFamily="34" charset="-120"/>
                <a:ea typeface="微軟正黑體" pitchFamily="34" charset="-120"/>
              </a:defRPr>
            </a:lvl4pPr>
            <a:lvl5pPr marL="2057400" indent="-228600" algn="l" eaLnBrk="0" hangingPunct="0">
              <a:spcBef>
                <a:spcPct val="20000"/>
              </a:spcBef>
              <a:buFont typeface="Arial" charset="0"/>
              <a:buChar char="»"/>
              <a:defRPr>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Font typeface="Arial" charset="0"/>
              <a:buChar char="»"/>
              <a:defRPr>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Font typeface="Arial" charset="0"/>
              <a:buChar char="»"/>
              <a:defRPr>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Font typeface="Arial" charset="0"/>
              <a:buChar char="»"/>
              <a:defRPr>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Font typeface="Arial" charset="0"/>
              <a:buChar char="»"/>
              <a:defRPr>
                <a:solidFill>
                  <a:schemeClr val="tx1"/>
                </a:solidFill>
                <a:latin typeface="微軟正黑體" pitchFamily="34" charset="-120"/>
                <a:ea typeface="微軟正黑體" pitchFamily="34" charset="-120"/>
              </a:defRPr>
            </a:lvl9pPr>
          </a:lstStyle>
          <a:p>
            <a:pPr>
              <a:spcBef>
                <a:spcPct val="0"/>
              </a:spcBef>
              <a:buFont typeface="Arial" charset="0"/>
              <a:buNone/>
              <a:defRPr/>
            </a:pPr>
            <a:endParaRPr kumimoji="0" lang="en-US" altLang="zh-TW" sz="2800" b="1" dirty="0">
              <a:solidFill>
                <a:srgbClr val="00B0F0"/>
              </a:solidFill>
              <a:highlight>
                <a:srgbClr val="FFFF00"/>
              </a:highlight>
              <a:latin typeface="標楷體" pitchFamily="65" charset="-120"/>
              <a:ea typeface="標楷體" pitchFamily="65" charset="-120"/>
            </a:endParaRPr>
          </a:p>
        </p:txBody>
      </p:sp>
      <p:sp>
        <p:nvSpPr>
          <p:cNvPr id="33" name="Shape 33"/>
          <p:cNvSpPr>
            <a:spLocks noGrp="1"/>
          </p:cNvSpPr>
          <p:nvPr>
            <p:ph type="body" idx="1"/>
          </p:nvPr>
        </p:nvSpPr>
        <p:spPr>
          <a:xfrm>
            <a:off x="609600" y="2037415"/>
            <a:ext cx="10972800" cy="4088749"/>
          </a:xfrm>
          <a:prstGeom prst="rect">
            <a:avLst/>
          </a:prstGeom>
          <a:extLst>
            <a:ext uri="{C572A759-6A51-4108-AA02-DFA0A04FC94B}"/>
          </a:extLst>
        </p:spPr>
        <p:txBody>
          <a:bodyPr/>
          <a:lstStyle/>
          <a:p>
            <a:r>
              <a:rPr dirty="0" err="1"/>
              <a:t>按一下以編輯母片文字樣式</a:t>
            </a:r>
            <a:endParaRPr dirty="0"/>
          </a:p>
          <a:p>
            <a:pPr lvl="1"/>
            <a:r>
              <a:rPr dirty="0" err="1"/>
              <a:t>第二層</a:t>
            </a:r>
            <a:endParaRPr dirty="0"/>
          </a:p>
          <a:p>
            <a:pPr lvl="2"/>
            <a:r>
              <a:rPr dirty="0" err="1"/>
              <a:t>第三層</a:t>
            </a:r>
            <a:endParaRPr dirty="0"/>
          </a:p>
          <a:p>
            <a:pPr lvl="3"/>
            <a:r>
              <a:rPr dirty="0" err="1"/>
              <a:t>第四層</a:t>
            </a:r>
            <a:endParaRPr dirty="0"/>
          </a:p>
          <a:p>
            <a:pPr lvl="4"/>
            <a:r>
              <a:rPr dirty="0" err="1"/>
              <a:t>第五層</a:t>
            </a:r>
            <a:endParaRPr dirty="0"/>
          </a:p>
        </p:txBody>
      </p:sp>
      <p:sp>
        <p:nvSpPr>
          <p:cNvPr id="34" name="Shape 34"/>
          <p:cNvSpPr>
            <a:spLocks noGrp="1"/>
          </p:cNvSpPr>
          <p:nvPr>
            <p:ph type="title"/>
          </p:nvPr>
        </p:nvSpPr>
        <p:spPr>
          <a:xfrm>
            <a:off x="623391" y="1124745"/>
            <a:ext cx="10972801" cy="652935"/>
          </a:xfrm>
          <a:prstGeom prst="rect">
            <a:avLst/>
          </a:prstGeom>
          <a:extLst>
            <a:ext uri="{C572A759-6A51-4108-AA02-DFA0A04FC94B}"/>
          </a:extLst>
        </p:spPr>
        <p:txBody>
          <a:bodyPr>
            <a:normAutofit/>
          </a:bodyPr>
          <a:lstStyle>
            <a:lvl1pPr algn="l"/>
          </a:lstStyle>
          <a:p>
            <a:r>
              <a:t>按一下以編輯母片標題樣式</a:t>
            </a:r>
          </a:p>
        </p:txBody>
      </p:sp>
      <p:sp>
        <p:nvSpPr>
          <p:cNvPr id="7" name="Shape 35"/>
          <p:cNvSpPr>
            <a:spLocks noGrp="1"/>
          </p:cNvSpPr>
          <p:nvPr>
            <p:ph type="sldNum" sz="quarter" idx="10"/>
          </p:nvPr>
        </p:nvSpPr>
        <p:spPr>
          <a:xfrm>
            <a:off x="11207752" y="6391276"/>
            <a:ext cx="648889" cy="295275"/>
          </a:xfrm>
        </p:spPr>
        <p:txBody>
          <a:bodyPr/>
          <a:lstStyle>
            <a:lvl1pPr>
              <a:defRPr>
                <a:solidFill>
                  <a:srgbClr val="1A8CC2"/>
                </a:solidFill>
              </a:defRPr>
            </a:lvl1pPr>
          </a:lstStyle>
          <a:p>
            <a:pPr>
              <a:defRPr/>
            </a:pPr>
            <a:fld id="{24F6849C-BDC3-48D1-9E16-5D093AF60EEB}" type="slidenum">
              <a:rPr lang="en-US" altLang="zh-TW" smtClean="0"/>
              <a:pPr>
                <a:defRPr/>
              </a:pPr>
              <a:t>‹#›</a:t>
            </a:fld>
            <a:endParaRPr lang="en-US" dirty="0"/>
          </a:p>
        </p:txBody>
      </p:sp>
    </p:spTree>
    <p:extLst>
      <p:ext uri="{BB962C8B-B14F-4D97-AF65-F5344CB8AC3E}">
        <p14:creationId xmlns:p14="http://schemas.microsoft.com/office/powerpoint/2010/main" val="377798138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728E62-94E1-4B46-8F7D-67854BB07C76}"/>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A926D5C1-29A9-4A77-8618-3712999F546D}"/>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78115BB-39C0-47E2-B0A6-5E66D802D34E}"/>
              </a:ext>
            </a:extLst>
          </p:cNvPr>
          <p:cNvSpPr>
            <a:spLocks noGrp="1"/>
          </p:cNvSpPr>
          <p:nvPr>
            <p:ph type="dt" sz="half" idx="10"/>
          </p:nvPr>
        </p:nvSpPr>
        <p:spPr/>
        <p:txBody>
          <a:bodyPr/>
          <a:lstStyle/>
          <a:p>
            <a:fld id="{32096F3D-C887-4E17-98AB-D79EE57B8802}" type="datetimeFigureOut">
              <a:rPr lang="zh-TW" altLang="en-US" smtClean="0"/>
              <a:t>2025/10/7</a:t>
            </a:fld>
            <a:endParaRPr lang="zh-TW" altLang="en-US"/>
          </a:p>
        </p:txBody>
      </p:sp>
      <p:sp>
        <p:nvSpPr>
          <p:cNvPr id="5" name="頁尾版面配置區 4">
            <a:extLst>
              <a:ext uri="{FF2B5EF4-FFF2-40B4-BE49-F238E27FC236}">
                <a16:creationId xmlns:a16="http://schemas.microsoft.com/office/drawing/2014/main" id="{A47B6293-DEC1-4E2D-933A-7AA71662AB1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2342010-520D-4CC7-8458-43714F790099}"/>
              </a:ext>
            </a:extLst>
          </p:cNvPr>
          <p:cNvSpPr>
            <a:spLocks noGrp="1"/>
          </p:cNvSpPr>
          <p:nvPr>
            <p:ph type="sldNum" sz="quarter" idx="12"/>
          </p:nvPr>
        </p:nvSpPr>
        <p:spPr/>
        <p:txBody>
          <a:bodyPr/>
          <a:lstStyle/>
          <a:p>
            <a:fld id="{40375AE6-3EFE-4706-A652-F9E00F6AA121}" type="slidenum">
              <a:rPr lang="zh-TW" altLang="en-US" smtClean="0"/>
              <a:t>‹#›</a:t>
            </a:fld>
            <a:endParaRPr lang="zh-TW" altLang="en-US"/>
          </a:p>
        </p:txBody>
      </p:sp>
    </p:spTree>
    <p:extLst>
      <p:ext uri="{BB962C8B-B14F-4D97-AF65-F5344CB8AC3E}">
        <p14:creationId xmlns:p14="http://schemas.microsoft.com/office/powerpoint/2010/main" val="4289182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AAAF2B6-3FCA-4624-B266-F7E921CDE300}"/>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B5CDBE34-0FEF-418D-9AE1-4CBFCF0E00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BEB5E478-9DCC-4047-A448-C2AEE68E19C6}"/>
              </a:ext>
            </a:extLst>
          </p:cNvPr>
          <p:cNvSpPr>
            <a:spLocks noGrp="1"/>
          </p:cNvSpPr>
          <p:nvPr>
            <p:ph type="dt" sz="half" idx="10"/>
          </p:nvPr>
        </p:nvSpPr>
        <p:spPr/>
        <p:txBody>
          <a:bodyPr/>
          <a:lstStyle/>
          <a:p>
            <a:fld id="{32096F3D-C887-4E17-98AB-D79EE57B8802}" type="datetimeFigureOut">
              <a:rPr lang="zh-TW" altLang="en-US" smtClean="0"/>
              <a:t>2025/10/7</a:t>
            </a:fld>
            <a:endParaRPr lang="zh-TW" altLang="en-US"/>
          </a:p>
        </p:txBody>
      </p:sp>
      <p:sp>
        <p:nvSpPr>
          <p:cNvPr id="5" name="頁尾版面配置區 4">
            <a:extLst>
              <a:ext uri="{FF2B5EF4-FFF2-40B4-BE49-F238E27FC236}">
                <a16:creationId xmlns:a16="http://schemas.microsoft.com/office/drawing/2014/main" id="{49031DAD-55EB-4823-A328-374B4212819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C9CC8FB-00A6-4E42-970C-72FFD0A30631}"/>
              </a:ext>
            </a:extLst>
          </p:cNvPr>
          <p:cNvSpPr>
            <a:spLocks noGrp="1"/>
          </p:cNvSpPr>
          <p:nvPr>
            <p:ph type="sldNum" sz="quarter" idx="12"/>
          </p:nvPr>
        </p:nvSpPr>
        <p:spPr/>
        <p:txBody>
          <a:bodyPr/>
          <a:lstStyle/>
          <a:p>
            <a:fld id="{40375AE6-3EFE-4706-A652-F9E00F6AA121}" type="slidenum">
              <a:rPr lang="zh-TW" altLang="en-US" smtClean="0"/>
              <a:t>‹#›</a:t>
            </a:fld>
            <a:endParaRPr lang="zh-TW" altLang="en-US"/>
          </a:p>
        </p:txBody>
      </p:sp>
    </p:spTree>
    <p:extLst>
      <p:ext uri="{BB962C8B-B14F-4D97-AF65-F5344CB8AC3E}">
        <p14:creationId xmlns:p14="http://schemas.microsoft.com/office/powerpoint/2010/main" val="3844274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1C4F7A-845A-4B64-A697-88679AF865A4}"/>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26CDC5E5-C84A-4E40-B433-470644345212}"/>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139592A7-4FDB-43B3-9B1E-E26506DFFD5C}"/>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00F93151-8068-44CD-93C5-6DF9883764D3}"/>
              </a:ext>
            </a:extLst>
          </p:cNvPr>
          <p:cNvSpPr>
            <a:spLocks noGrp="1"/>
          </p:cNvSpPr>
          <p:nvPr>
            <p:ph type="dt" sz="half" idx="10"/>
          </p:nvPr>
        </p:nvSpPr>
        <p:spPr/>
        <p:txBody>
          <a:bodyPr/>
          <a:lstStyle/>
          <a:p>
            <a:fld id="{32096F3D-C887-4E17-98AB-D79EE57B8802}" type="datetimeFigureOut">
              <a:rPr lang="zh-TW" altLang="en-US" smtClean="0"/>
              <a:t>2025/10/7</a:t>
            </a:fld>
            <a:endParaRPr lang="zh-TW" altLang="en-US"/>
          </a:p>
        </p:txBody>
      </p:sp>
      <p:sp>
        <p:nvSpPr>
          <p:cNvPr id="6" name="頁尾版面配置區 5">
            <a:extLst>
              <a:ext uri="{FF2B5EF4-FFF2-40B4-BE49-F238E27FC236}">
                <a16:creationId xmlns:a16="http://schemas.microsoft.com/office/drawing/2014/main" id="{5FAAF0D8-1692-4920-97E3-8EB00FD94F21}"/>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78FAE80-71E9-4C20-9A25-484530FC343D}"/>
              </a:ext>
            </a:extLst>
          </p:cNvPr>
          <p:cNvSpPr>
            <a:spLocks noGrp="1"/>
          </p:cNvSpPr>
          <p:nvPr>
            <p:ph type="sldNum" sz="quarter" idx="12"/>
          </p:nvPr>
        </p:nvSpPr>
        <p:spPr/>
        <p:txBody>
          <a:bodyPr/>
          <a:lstStyle/>
          <a:p>
            <a:fld id="{40375AE6-3EFE-4706-A652-F9E00F6AA121}" type="slidenum">
              <a:rPr lang="zh-TW" altLang="en-US" smtClean="0"/>
              <a:t>‹#›</a:t>
            </a:fld>
            <a:endParaRPr lang="zh-TW" altLang="en-US"/>
          </a:p>
        </p:txBody>
      </p:sp>
    </p:spTree>
    <p:extLst>
      <p:ext uri="{BB962C8B-B14F-4D97-AF65-F5344CB8AC3E}">
        <p14:creationId xmlns:p14="http://schemas.microsoft.com/office/powerpoint/2010/main" val="1968317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BEFDC09-E802-4AAD-9F2C-BF6265D3181A}"/>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D3705DED-E63E-494B-868F-85D0AC6EBC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CC64FB6E-EA1C-40B2-A9FE-9B90500A52A8}"/>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F7FF1009-9FC7-4EFC-81FC-AE80A0C85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42D6AAAD-BFAD-4305-A90E-BD48759C032E}"/>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3626D9F4-EDF3-4B78-9357-7FE2154C2D25}"/>
              </a:ext>
            </a:extLst>
          </p:cNvPr>
          <p:cNvSpPr>
            <a:spLocks noGrp="1"/>
          </p:cNvSpPr>
          <p:nvPr>
            <p:ph type="dt" sz="half" idx="10"/>
          </p:nvPr>
        </p:nvSpPr>
        <p:spPr/>
        <p:txBody>
          <a:bodyPr/>
          <a:lstStyle/>
          <a:p>
            <a:fld id="{32096F3D-C887-4E17-98AB-D79EE57B8802}" type="datetimeFigureOut">
              <a:rPr lang="zh-TW" altLang="en-US" smtClean="0"/>
              <a:t>2025/10/7</a:t>
            </a:fld>
            <a:endParaRPr lang="zh-TW" altLang="en-US"/>
          </a:p>
        </p:txBody>
      </p:sp>
      <p:sp>
        <p:nvSpPr>
          <p:cNvPr id="8" name="頁尾版面配置區 7">
            <a:extLst>
              <a:ext uri="{FF2B5EF4-FFF2-40B4-BE49-F238E27FC236}">
                <a16:creationId xmlns:a16="http://schemas.microsoft.com/office/drawing/2014/main" id="{3F9FD25A-7EDE-4B6B-83D7-C928A253370F}"/>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267A03FD-A9BC-4FFD-9CE3-83390C600124}"/>
              </a:ext>
            </a:extLst>
          </p:cNvPr>
          <p:cNvSpPr>
            <a:spLocks noGrp="1"/>
          </p:cNvSpPr>
          <p:nvPr>
            <p:ph type="sldNum" sz="quarter" idx="12"/>
          </p:nvPr>
        </p:nvSpPr>
        <p:spPr/>
        <p:txBody>
          <a:bodyPr/>
          <a:lstStyle/>
          <a:p>
            <a:fld id="{40375AE6-3EFE-4706-A652-F9E00F6AA121}" type="slidenum">
              <a:rPr lang="zh-TW" altLang="en-US" smtClean="0"/>
              <a:t>‹#›</a:t>
            </a:fld>
            <a:endParaRPr lang="zh-TW" altLang="en-US"/>
          </a:p>
        </p:txBody>
      </p:sp>
    </p:spTree>
    <p:extLst>
      <p:ext uri="{BB962C8B-B14F-4D97-AF65-F5344CB8AC3E}">
        <p14:creationId xmlns:p14="http://schemas.microsoft.com/office/powerpoint/2010/main" val="1288489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B07A95-BA7E-4276-A039-3F012A4D7B64}"/>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22C46EE0-F8A8-4CEF-88D4-F6151168A942}"/>
              </a:ext>
            </a:extLst>
          </p:cNvPr>
          <p:cNvSpPr>
            <a:spLocks noGrp="1"/>
          </p:cNvSpPr>
          <p:nvPr>
            <p:ph type="dt" sz="half" idx="10"/>
          </p:nvPr>
        </p:nvSpPr>
        <p:spPr/>
        <p:txBody>
          <a:bodyPr/>
          <a:lstStyle/>
          <a:p>
            <a:fld id="{32096F3D-C887-4E17-98AB-D79EE57B8802}" type="datetimeFigureOut">
              <a:rPr lang="zh-TW" altLang="en-US" smtClean="0"/>
              <a:t>2025/10/7</a:t>
            </a:fld>
            <a:endParaRPr lang="zh-TW" altLang="en-US"/>
          </a:p>
        </p:txBody>
      </p:sp>
      <p:sp>
        <p:nvSpPr>
          <p:cNvPr id="4" name="頁尾版面配置區 3">
            <a:extLst>
              <a:ext uri="{FF2B5EF4-FFF2-40B4-BE49-F238E27FC236}">
                <a16:creationId xmlns:a16="http://schemas.microsoft.com/office/drawing/2014/main" id="{C2785C9E-871B-4527-8666-675ADBE1EE6D}"/>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18CD4A19-ED82-431D-85ED-260B9F071C28}"/>
              </a:ext>
            </a:extLst>
          </p:cNvPr>
          <p:cNvSpPr>
            <a:spLocks noGrp="1"/>
          </p:cNvSpPr>
          <p:nvPr>
            <p:ph type="sldNum" sz="quarter" idx="12"/>
          </p:nvPr>
        </p:nvSpPr>
        <p:spPr/>
        <p:txBody>
          <a:bodyPr/>
          <a:lstStyle/>
          <a:p>
            <a:fld id="{40375AE6-3EFE-4706-A652-F9E00F6AA121}" type="slidenum">
              <a:rPr lang="zh-TW" altLang="en-US" smtClean="0"/>
              <a:t>‹#›</a:t>
            </a:fld>
            <a:endParaRPr lang="zh-TW" altLang="en-US"/>
          </a:p>
        </p:txBody>
      </p:sp>
    </p:spTree>
    <p:extLst>
      <p:ext uri="{BB962C8B-B14F-4D97-AF65-F5344CB8AC3E}">
        <p14:creationId xmlns:p14="http://schemas.microsoft.com/office/powerpoint/2010/main" val="720724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E56FAB1A-BF63-4E89-8EC3-338D77493EF0}"/>
              </a:ext>
            </a:extLst>
          </p:cNvPr>
          <p:cNvSpPr>
            <a:spLocks noGrp="1"/>
          </p:cNvSpPr>
          <p:nvPr>
            <p:ph type="dt" sz="half" idx="10"/>
          </p:nvPr>
        </p:nvSpPr>
        <p:spPr/>
        <p:txBody>
          <a:bodyPr/>
          <a:lstStyle/>
          <a:p>
            <a:fld id="{32096F3D-C887-4E17-98AB-D79EE57B8802}" type="datetimeFigureOut">
              <a:rPr lang="zh-TW" altLang="en-US" smtClean="0"/>
              <a:t>2025/10/7</a:t>
            </a:fld>
            <a:endParaRPr lang="zh-TW" altLang="en-US"/>
          </a:p>
        </p:txBody>
      </p:sp>
      <p:sp>
        <p:nvSpPr>
          <p:cNvPr id="3" name="頁尾版面配置區 2">
            <a:extLst>
              <a:ext uri="{FF2B5EF4-FFF2-40B4-BE49-F238E27FC236}">
                <a16:creationId xmlns:a16="http://schemas.microsoft.com/office/drawing/2014/main" id="{A91DEA33-819F-400E-8465-2D6248CD382A}"/>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3E7C57E7-61C8-4D1A-91F2-27B830861EAF}"/>
              </a:ext>
            </a:extLst>
          </p:cNvPr>
          <p:cNvSpPr>
            <a:spLocks noGrp="1"/>
          </p:cNvSpPr>
          <p:nvPr>
            <p:ph type="sldNum" sz="quarter" idx="12"/>
          </p:nvPr>
        </p:nvSpPr>
        <p:spPr/>
        <p:txBody>
          <a:bodyPr/>
          <a:lstStyle/>
          <a:p>
            <a:fld id="{40375AE6-3EFE-4706-A652-F9E00F6AA121}" type="slidenum">
              <a:rPr lang="zh-TW" altLang="en-US" smtClean="0"/>
              <a:t>‹#›</a:t>
            </a:fld>
            <a:endParaRPr lang="zh-TW" altLang="en-US"/>
          </a:p>
        </p:txBody>
      </p:sp>
    </p:spTree>
    <p:extLst>
      <p:ext uri="{BB962C8B-B14F-4D97-AF65-F5344CB8AC3E}">
        <p14:creationId xmlns:p14="http://schemas.microsoft.com/office/powerpoint/2010/main" val="4264684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BC61710-126C-46D0-B4A8-B08AD658FDD8}"/>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0C822441-665F-447F-8571-68C0A8459F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5B16EA4C-FD32-4E49-9A11-9AB4FF959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F8A7593B-382D-4FED-A7A0-A0CE881AD5B8}"/>
              </a:ext>
            </a:extLst>
          </p:cNvPr>
          <p:cNvSpPr>
            <a:spLocks noGrp="1"/>
          </p:cNvSpPr>
          <p:nvPr>
            <p:ph type="dt" sz="half" idx="10"/>
          </p:nvPr>
        </p:nvSpPr>
        <p:spPr/>
        <p:txBody>
          <a:bodyPr/>
          <a:lstStyle/>
          <a:p>
            <a:fld id="{32096F3D-C887-4E17-98AB-D79EE57B8802}" type="datetimeFigureOut">
              <a:rPr lang="zh-TW" altLang="en-US" smtClean="0"/>
              <a:t>2025/10/7</a:t>
            </a:fld>
            <a:endParaRPr lang="zh-TW" altLang="en-US"/>
          </a:p>
        </p:txBody>
      </p:sp>
      <p:sp>
        <p:nvSpPr>
          <p:cNvPr id="6" name="頁尾版面配置區 5">
            <a:extLst>
              <a:ext uri="{FF2B5EF4-FFF2-40B4-BE49-F238E27FC236}">
                <a16:creationId xmlns:a16="http://schemas.microsoft.com/office/drawing/2014/main" id="{150F8E72-290F-416E-BF9E-5CB9EE0765FC}"/>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F52DBE0D-43DF-4C80-8C78-754941D0E613}"/>
              </a:ext>
            </a:extLst>
          </p:cNvPr>
          <p:cNvSpPr>
            <a:spLocks noGrp="1"/>
          </p:cNvSpPr>
          <p:nvPr>
            <p:ph type="sldNum" sz="quarter" idx="12"/>
          </p:nvPr>
        </p:nvSpPr>
        <p:spPr/>
        <p:txBody>
          <a:bodyPr/>
          <a:lstStyle/>
          <a:p>
            <a:fld id="{40375AE6-3EFE-4706-A652-F9E00F6AA121}" type="slidenum">
              <a:rPr lang="zh-TW" altLang="en-US" smtClean="0"/>
              <a:t>‹#›</a:t>
            </a:fld>
            <a:endParaRPr lang="zh-TW" altLang="en-US"/>
          </a:p>
        </p:txBody>
      </p:sp>
    </p:spTree>
    <p:extLst>
      <p:ext uri="{BB962C8B-B14F-4D97-AF65-F5344CB8AC3E}">
        <p14:creationId xmlns:p14="http://schemas.microsoft.com/office/powerpoint/2010/main" val="2613398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BEE342B-2F09-4333-90E5-9C27F6515665}"/>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C5B39575-220D-4BD0-877A-0B38A25DB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80570497-E93C-4396-80E2-AB5E6A165B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80D9ABC3-D7AB-48BF-8F5D-C42086C1A60B}"/>
              </a:ext>
            </a:extLst>
          </p:cNvPr>
          <p:cNvSpPr>
            <a:spLocks noGrp="1"/>
          </p:cNvSpPr>
          <p:nvPr>
            <p:ph type="dt" sz="half" idx="10"/>
          </p:nvPr>
        </p:nvSpPr>
        <p:spPr/>
        <p:txBody>
          <a:bodyPr/>
          <a:lstStyle/>
          <a:p>
            <a:fld id="{32096F3D-C887-4E17-98AB-D79EE57B8802}" type="datetimeFigureOut">
              <a:rPr lang="zh-TW" altLang="en-US" smtClean="0"/>
              <a:t>2025/10/7</a:t>
            </a:fld>
            <a:endParaRPr lang="zh-TW" altLang="en-US"/>
          </a:p>
        </p:txBody>
      </p:sp>
      <p:sp>
        <p:nvSpPr>
          <p:cNvPr id="6" name="頁尾版面配置區 5">
            <a:extLst>
              <a:ext uri="{FF2B5EF4-FFF2-40B4-BE49-F238E27FC236}">
                <a16:creationId xmlns:a16="http://schemas.microsoft.com/office/drawing/2014/main" id="{F3286F0E-6775-4900-A512-91193428F03E}"/>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D990677-D1C3-4575-AB3D-2C956F393C36}"/>
              </a:ext>
            </a:extLst>
          </p:cNvPr>
          <p:cNvSpPr>
            <a:spLocks noGrp="1"/>
          </p:cNvSpPr>
          <p:nvPr>
            <p:ph type="sldNum" sz="quarter" idx="12"/>
          </p:nvPr>
        </p:nvSpPr>
        <p:spPr/>
        <p:txBody>
          <a:bodyPr/>
          <a:lstStyle/>
          <a:p>
            <a:fld id="{40375AE6-3EFE-4706-A652-F9E00F6AA121}" type="slidenum">
              <a:rPr lang="zh-TW" altLang="en-US" smtClean="0"/>
              <a:t>‹#›</a:t>
            </a:fld>
            <a:endParaRPr lang="zh-TW" altLang="en-US"/>
          </a:p>
        </p:txBody>
      </p:sp>
    </p:spTree>
    <p:extLst>
      <p:ext uri="{BB962C8B-B14F-4D97-AF65-F5344CB8AC3E}">
        <p14:creationId xmlns:p14="http://schemas.microsoft.com/office/powerpoint/2010/main" val="1787850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7F1E968D-FF21-48BB-BA73-C84016D589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22FCF688-1F04-437C-BBC3-0E41B8731D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145576A-0146-4134-A48D-24FAB2BD41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096F3D-C887-4E17-98AB-D79EE57B8802}" type="datetimeFigureOut">
              <a:rPr lang="zh-TW" altLang="en-US" smtClean="0"/>
              <a:t>2025/10/7</a:t>
            </a:fld>
            <a:endParaRPr lang="zh-TW" altLang="en-US"/>
          </a:p>
        </p:txBody>
      </p:sp>
      <p:sp>
        <p:nvSpPr>
          <p:cNvPr id="5" name="頁尾版面配置區 4">
            <a:extLst>
              <a:ext uri="{FF2B5EF4-FFF2-40B4-BE49-F238E27FC236}">
                <a16:creationId xmlns:a16="http://schemas.microsoft.com/office/drawing/2014/main" id="{2A19BE1A-86D7-4801-A707-659394575F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363C82F2-2BA1-4233-8667-E1BB2F4C90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375AE6-3EFE-4706-A652-F9E00F6AA121}" type="slidenum">
              <a:rPr lang="zh-TW" altLang="en-US" smtClean="0"/>
              <a:t>‹#›</a:t>
            </a:fld>
            <a:endParaRPr lang="zh-TW" altLang="en-US"/>
          </a:p>
        </p:txBody>
      </p:sp>
    </p:spTree>
    <p:extLst>
      <p:ext uri="{BB962C8B-B14F-4D97-AF65-F5344CB8AC3E}">
        <p14:creationId xmlns:p14="http://schemas.microsoft.com/office/powerpoint/2010/main" val="548546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p:cNvSpPr txBox="1">
            <a:spLocks/>
          </p:cNvSpPr>
          <p:nvPr/>
        </p:nvSpPr>
        <p:spPr bwMode="auto">
          <a:xfrm>
            <a:off x="3098800" y="185739"/>
            <a:ext cx="594995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Font typeface="Arial" charset="0"/>
              <a:buChar char="•"/>
              <a:defRPr sz="2800">
                <a:solidFill>
                  <a:schemeClr val="tx1"/>
                </a:solidFill>
                <a:latin typeface="微軟正黑體" pitchFamily="34" charset="-120"/>
                <a:ea typeface="微軟正黑體" pitchFamily="34" charset="-120"/>
              </a:defRPr>
            </a:lvl1pPr>
            <a:lvl2pPr marL="742950" indent="-285750" algn="l" eaLnBrk="0" hangingPunct="0">
              <a:spcBef>
                <a:spcPct val="20000"/>
              </a:spcBef>
              <a:buFont typeface="Arial" charset="0"/>
              <a:buChar char="–"/>
              <a:defRPr sz="2400">
                <a:solidFill>
                  <a:schemeClr val="tx1"/>
                </a:solidFill>
                <a:latin typeface="微軟正黑體" pitchFamily="34" charset="-120"/>
                <a:ea typeface="微軟正黑體" pitchFamily="34" charset="-120"/>
              </a:defRPr>
            </a:lvl2pPr>
            <a:lvl3pPr marL="1143000" indent="-228600" algn="l" eaLnBrk="0" hangingPunct="0">
              <a:spcBef>
                <a:spcPct val="20000"/>
              </a:spcBef>
              <a:buFont typeface="Arial" charset="0"/>
              <a:buChar char="•"/>
              <a:defRPr sz="2000">
                <a:solidFill>
                  <a:schemeClr val="tx1"/>
                </a:solidFill>
                <a:latin typeface="微軟正黑體" pitchFamily="34" charset="-120"/>
                <a:ea typeface="微軟正黑體" pitchFamily="34" charset="-120"/>
              </a:defRPr>
            </a:lvl3pPr>
            <a:lvl4pPr marL="1600200" indent="-228600" algn="l" eaLnBrk="0" hangingPunct="0">
              <a:spcBef>
                <a:spcPct val="20000"/>
              </a:spcBef>
              <a:buFont typeface="Arial" charset="0"/>
              <a:buChar char="–"/>
              <a:defRPr>
                <a:solidFill>
                  <a:schemeClr val="tx1"/>
                </a:solidFill>
                <a:latin typeface="微軟正黑體" pitchFamily="34" charset="-120"/>
                <a:ea typeface="微軟正黑體" pitchFamily="34" charset="-120"/>
              </a:defRPr>
            </a:lvl4pPr>
            <a:lvl5pPr marL="2057400" indent="-228600" algn="l" eaLnBrk="0" hangingPunct="0">
              <a:spcBef>
                <a:spcPct val="20000"/>
              </a:spcBef>
              <a:buFont typeface="Arial" charset="0"/>
              <a:buChar char="»"/>
              <a:defRPr>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Font typeface="Arial" charset="0"/>
              <a:buChar char="»"/>
              <a:defRPr>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Font typeface="Arial" charset="0"/>
              <a:buChar char="»"/>
              <a:defRPr>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Font typeface="Arial" charset="0"/>
              <a:buChar char="»"/>
              <a:defRPr>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Font typeface="Arial" charset="0"/>
              <a:buChar char="»"/>
              <a:defRPr>
                <a:solidFill>
                  <a:schemeClr val="tx1"/>
                </a:solidFill>
                <a:latin typeface="微軟正黑體" pitchFamily="34" charset="-120"/>
                <a:ea typeface="微軟正黑體" pitchFamily="34" charset="-120"/>
              </a:defRPr>
            </a:lvl9pPr>
          </a:lstStyle>
          <a:p>
            <a:pPr>
              <a:spcBef>
                <a:spcPct val="0"/>
              </a:spcBef>
              <a:buFont typeface="Arial" charset="0"/>
              <a:buNone/>
            </a:pPr>
            <a:r>
              <a:rPr lang="zh-TW" altLang="en-US" b="1" dirty="0"/>
              <a:t>三、育成基金會</a:t>
            </a:r>
            <a:r>
              <a:rPr lang="en-US" altLang="zh-TW" b="1" dirty="0"/>
              <a:t>_</a:t>
            </a:r>
            <a:r>
              <a:rPr lang="zh-TW" altLang="en-US" b="1" dirty="0"/>
              <a:t>資金募集情形</a:t>
            </a:r>
            <a:endParaRPr lang="en-US" altLang="zh-TW" b="1" dirty="0"/>
          </a:p>
        </p:txBody>
      </p:sp>
      <p:pic>
        <p:nvPicPr>
          <p:cNvPr id="5" name="圖片 4"/>
          <p:cNvPicPr>
            <a:picLocks noChangeAspect="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218" t="26500" r="-389" b="33"/>
          <a:stretch/>
        </p:blipFill>
        <p:spPr>
          <a:xfrm>
            <a:off x="8532626" y="1034004"/>
            <a:ext cx="1705965" cy="1245826"/>
          </a:xfrm>
          <a:prstGeom prst="rect">
            <a:avLst/>
          </a:prstGeom>
        </p:spPr>
      </p:pic>
      <p:sp>
        <p:nvSpPr>
          <p:cNvPr id="2" name="投影片編號版面配置區 1">
            <a:extLst>
              <a:ext uri="{FF2B5EF4-FFF2-40B4-BE49-F238E27FC236}">
                <a16:creationId xmlns:a16="http://schemas.microsoft.com/office/drawing/2014/main" id="{0F849174-F5B7-44F8-92A4-CD05C0B913AB}"/>
              </a:ext>
            </a:extLst>
          </p:cNvPr>
          <p:cNvSpPr>
            <a:spLocks noGrp="1"/>
          </p:cNvSpPr>
          <p:nvPr>
            <p:ph type="sldNum" sz="quarter" idx="10"/>
          </p:nvPr>
        </p:nvSpPr>
        <p:spPr/>
        <p:txBody>
          <a:bodyPr/>
          <a:lstStyle/>
          <a:p>
            <a:pPr>
              <a:defRPr/>
            </a:pPr>
            <a:fld id="{24F6849C-BDC3-48D1-9E16-5D093AF60EEB}" type="slidenum">
              <a:rPr lang="en-US" altLang="zh-TW" smtClean="0">
                <a:latin typeface="微軟正黑體" panose="020B0604030504040204" pitchFamily="34" charset="-120"/>
                <a:ea typeface="微軟正黑體" panose="020B0604030504040204" pitchFamily="34" charset="-120"/>
              </a:rPr>
              <a:pPr>
                <a:defRPr/>
              </a:pPr>
              <a:t>1</a:t>
            </a:fld>
            <a:endParaRPr lang="zh-TW" altLang="en-US" dirty="0">
              <a:latin typeface="微軟正黑體" panose="020B0604030504040204" pitchFamily="34" charset="-120"/>
              <a:ea typeface="微軟正黑體" panose="020B0604030504040204" pitchFamily="34" charset="-120"/>
            </a:endParaRPr>
          </a:p>
        </p:txBody>
      </p:sp>
      <p:graphicFrame>
        <p:nvGraphicFramePr>
          <p:cNvPr id="4" name="表格 3">
            <a:extLst>
              <a:ext uri="{FF2B5EF4-FFF2-40B4-BE49-F238E27FC236}">
                <a16:creationId xmlns:a16="http://schemas.microsoft.com/office/drawing/2014/main" id="{F7C8BD5B-FEDB-44C0-9E9B-512A87017F4F}"/>
              </a:ext>
            </a:extLst>
          </p:cNvPr>
          <p:cNvGraphicFramePr>
            <a:graphicFrameLocks noGrp="1"/>
          </p:cNvGraphicFramePr>
          <p:nvPr>
            <p:extLst/>
          </p:nvPr>
        </p:nvGraphicFramePr>
        <p:xfrm>
          <a:off x="2033550" y="4591075"/>
          <a:ext cx="8251760" cy="1800201"/>
        </p:xfrm>
        <a:graphic>
          <a:graphicData uri="http://schemas.openxmlformats.org/drawingml/2006/table">
            <a:tbl>
              <a:tblPr firstRow="1" firstCol="1" bandRow="1">
                <a:tableStyleId>{5C22544A-7EE6-4342-B048-85BDC9FD1C3A}</a:tableStyleId>
              </a:tblPr>
              <a:tblGrid>
                <a:gridCol w="686884">
                  <a:extLst>
                    <a:ext uri="{9D8B030D-6E8A-4147-A177-3AD203B41FA5}">
                      <a16:colId xmlns:a16="http://schemas.microsoft.com/office/drawing/2014/main" val="1252346404"/>
                    </a:ext>
                  </a:extLst>
                </a:gridCol>
                <a:gridCol w="687716">
                  <a:extLst>
                    <a:ext uri="{9D8B030D-6E8A-4147-A177-3AD203B41FA5}">
                      <a16:colId xmlns:a16="http://schemas.microsoft.com/office/drawing/2014/main" val="3595899626"/>
                    </a:ext>
                  </a:extLst>
                </a:gridCol>
                <a:gridCol w="687716">
                  <a:extLst>
                    <a:ext uri="{9D8B030D-6E8A-4147-A177-3AD203B41FA5}">
                      <a16:colId xmlns:a16="http://schemas.microsoft.com/office/drawing/2014/main" val="1797292568"/>
                    </a:ext>
                  </a:extLst>
                </a:gridCol>
                <a:gridCol w="687716">
                  <a:extLst>
                    <a:ext uri="{9D8B030D-6E8A-4147-A177-3AD203B41FA5}">
                      <a16:colId xmlns:a16="http://schemas.microsoft.com/office/drawing/2014/main" val="2009718799"/>
                    </a:ext>
                  </a:extLst>
                </a:gridCol>
                <a:gridCol w="687716">
                  <a:extLst>
                    <a:ext uri="{9D8B030D-6E8A-4147-A177-3AD203B41FA5}">
                      <a16:colId xmlns:a16="http://schemas.microsoft.com/office/drawing/2014/main" val="1187972712"/>
                    </a:ext>
                  </a:extLst>
                </a:gridCol>
                <a:gridCol w="687716">
                  <a:extLst>
                    <a:ext uri="{9D8B030D-6E8A-4147-A177-3AD203B41FA5}">
                      <a16:colId xmlns:a16="http://schemas.microsoft.com/office/drawing/2014/main" val="892693204"/>
                    </a:ext>
                  </a:extLst>
                </a:gridCol>
                <a:gridCol w="687716">
                  <a:extLst>
                    <a:ext uri="{9D8B030D-6E8A-4147-A177-3AD203B41FA5}">
                      <a16:colId xmlns:a16="http://schemas.microsoft.com/office/drawing/2014/main" val="274021192"/>
                    </a:ext>
                  </a:extLst>
                </a:gridCol>
                <a:gridCol w="687716">
                  <a:extLst>
                    <a:ext uri="{9D8B030D-6E8A-4147-A177-3AD203B41FA5}">
                      <a16:colId xmlns:a16="http://schemas.microsoft.com/office/drawing/2014/main" val="596673528"/>
                    </a:ext>
                  </a:extLst>
                </a:gridCol>
                <a:gridCol w="687716">
                  <a:extLst>
                    <a:ext uri="{9D8B030D-6E8A-4147-A177-3AD203B41FA5}">
                      <a16:colId xmlns:a16="http://schemas.microsoft.com/office/drawing/2014/main" val="3773715897"/>
                    </a:ext>
                  </a:extLst>
                </a:gridCol>
                <a:gridCol w="687716">
                  <a:extLst>
                    <a:ext uri="{9D8B030D-6E8A-4147-A177-3AD203B41FA5}">
                      <a16:colId xmlns:a16="http://schemas.microsoft.com/office/drawing/2014/main" val="943163875"/>
                    </a:ext>
                  </a:extLst>
                </a:gridCol>
                <a:gridCol w="687716">
                  <a:extLst>
                    <a:ext uri="{9D8B030D-6E8A-4147-A177-3AD203B41FA5}">
                      <a16:colId xmlns:a16="http://schemas.microsoft.com/office/drawing/2014/main" val="368798708"/>
                    </a:ext>
                  </a:extLst>
                </a:gridCol>
                <a:gridCol w="687716">
                  <a:extLst>
                    <a:ext uri="{9D8B030D-6E8A-4147-A177-3AD203B41FA5}">
                      <a16:colId xmlns:a16="http://schemas.microsoft.com/office/drawing/2014/main" val="1142169723"/>
                    </a:ext>
                  </a:extLst>
                </a:gridCol>
              </a:tblGrid>
              <a:tr h="651493">
                <a:tc>
                  <a:txBody>
                    <a:bodyPr/>
                    <a:lstStyle/>
                    <a:p>
                      <a:pPr algn="ctr" eaLnBrk="0">
                        <a:lnSpc>
                          <a:spcPts val="2200"/>
                        </a:lnSpc>
                        <a:spcAft>
                          <a:spcPts val="0"/>
                        </a:spcAft>
                      </a:pPr>
                      <a:r>
                        <a:rPr lang="zh-TW" sz="1200" kern="0" dirty="0">
                          <a:effectLst/>
                        </a:rPr>
                        <a:t>年度</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dirty="0">
                          <a:effectLst/>
                        </a:rPr>
                        <a:t>103</a:t>
                      </a:r>
                      <a:r>
                        <a:rPr lang="zh-TW" sz="1200" kern="0" dirty="0">
                          <a:effectLst/>
                        </a:rPr>
                        <a:t>年</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dirty="0">
                          <a:effectLst/>
                        </a:rPr>
                        <a:t>104</a:t>
                      </a:r>
                      <a:r>
                        <a:rPr lang="zh-TW" sz="1200" kern="0" dirty="0">
                          <a:effectLst/>
                        </a:rPr>
                        <a:t>年</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a:effectLst/>
                        </a:rPr>
                        <a:t>105</a:t>
                      </a:r>
                      <a:r>
                        <a:rPr lang="zh-TW" sz="1200" kern="0">
                          <a:effectLst/>
                        </a:rPr>
                        <a:t>年</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a:effectLst/>
                        </a:rPr>
                        <a:t>106</a:t>
                      </a:r>
                      <a:r>
                        <a:rPr lang="zh-TW" sz="1200" kern="0">
                          <a:effectLst/>
                        </a:rPr>
                        <a:t>年</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a:effectLst/>
                        </a:rPr>
                        <a:t>107</a:t>
                      </a:r>
                      <a:r>
                        <a:rPr lang="zh-TW" sz="1200" kern="0">
                          <a:effectLst/>
                        </a:rPr>
                        <a:t>年</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a:effectLst/>
                        </a:rPr>
                        <a:t>108</a:t>
                      </a:r>
                      <a:r>
                        <a:rPr lang="zh-TW" sz="1200" kern="0">
                          <a:effectLst/>
                        </a:rPr>
                        <a:t>年</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dirty="0">
                          <a:effectLst/>
                        </a:rPr>
                        <a:t>109</a:t>
                      </a:r>
                      <a:r>
                        <a:rPr lang="zh-TW" sz="1200" kern="0" dirty="0">
                          <a:effectLst/>
                        </a:rPr>
                        <a:t>年</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a:effectLst/>
                        </a:rPr>
                        <a:t>110</a:t>
                      </a:r>
                      <a:r>
                        <a:rPr lang="zh-TW" sz="1200" kern="0">
                          <a:effectLst/>
                        </a:rPr>
                        <a:t>年</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dirty="0">
                          <a:effectLst/>
                        </a:rPr>
                        <a:t>111</a:t>
                      </a:r>
                      <a:r>
                        <a:rPr lang="zh-TW" sz="1200" kern="0" dirty="0">
                          <a:effectLst/>
                        </a:rPr>
                        <a:t>年</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a:effectLst/>
                        </a:rPr>
                        <a:t>112</a:t>
                      </a:r>
                      <a:r>
                        <a:rPr lang="zh-TW" sz="1200" kern="0">
                          <a:effectLst/>
                        </a:rPr>
                        <a:t>年</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dirty="0">
                          <a:effectLst/>
                        </a:rPr>
                        <a:t>113</a:t>
                      </a:r>
                      <a:r>
                        <a:rPr lang="zh-TW" altLang="en-US" sz="1200" kern="0" dirty="0">
                          <a:effectLst/>
                        </a:rPr>
                        <a:t>年</a:t>
                      </a:r>
                      <a:endParaRPr lang="zh-TW" sz="1200" kern="100" dirty="0">
                        <a:effectLst/>
                      </a:endParaRPr>
                    </a:p>
                  </a:txBody>
                  <a:tcPr marL="68580" marR="68580" marT="0" marB="0" anchor="ctr"/>
                </a:tc>
                <a:extLst>
                  <a:ext uri="{0D108BD9-81ED-4DB2-BD59-A6C34878D82A}">
                    <a16:rowId xmlns:a16="http://schemas.microsoft.com/office/drawing/2014/main" val="3304583847"/>
                  </a:ext>
                </a:extLst>
              </a:tr>
              <a:tr h="574354">
                <a:tc>
                  <a:txBody>
                    <a:bodyPr/>
                    <a:lstStyle/>
                    <a:p>
                      <a:pPr algn="ctr" eaLnBrk="0">
                        <a:lnSpc>
                          <a:spcPts val="1200"/>
                        </a:lnSpc>
                        <a:spcAft>
                          <a:spcPts val="0"/>
                        </a:spcAft>
                      </a:pPr>
                      <a:r>
                        <a:rPr lang="zh-TW" sz="1200" kern="0">
                          <a:effectLst/>
                        </a:rPr>
                        <a:t>募集</a:t>
                      </a:r>
                      <a:endParaRPr lang="zh-TW" sz="1200" kern="100">
                        <a:effectLst/>
                      </a:endParaRPr>
                    </a:p>
                    <a:p>
                      <a:pPr algn="ctr" eaLnBrk="0">
                        <a:lnSpc>
                          <a:spcPts val="1200"/>
                        </a:lnSpc>
                        <a:spcAft>
                          <a:spcPts val="0"/>
                        </a:spcAft>
                      </a:pPr>
                      <a:r>
                        <a:rPr lang="zh-TW" sz="1200" kern="0">
                          <a:effectLst/>
                        </a:rPr>
                        <a:t>資金</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a:effectLst/>
                        </a:rPr>
                        <a:t>3,000</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dirty="0">
                          <a:effectLst/>
                        </a:rPr>
                        <a:t>2,500</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dirty="0">
                          <a:effectLst/>
                        </a:rPr>
                        <a:t>2,500</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dirty="0">
                          <a:effectLst/>
                        </a:rPr>
                        <a:t>2,000</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dirty="0">
                          <a:effectLst/>
                        </a:rPr>
                        <a:t>2,000</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dirty="0">
                          <a:effectLst/>
                        </a:rPr>
                        <a:t>2,000</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dirty="0">
                          <a:effectLst/>
                        </a:rPr>
                        <a:t>1,500</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dirty="0">
                          <a:effectLst/>
                        </a:rPr>
                        <a:t>1,500</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dirty="0">
                          <a:effectLst/>
                        </a:rPr>
                        <a:t>1,000</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a:effectLst/>
                        </a:rPr>
                        <a:t>1,000</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dirty="0">
                          <a:effectLst/>
                        </a:rPr>
                        <a:t>1,000</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9050471"/>
                  </a:ext>
                </a:extLst>
              </a:tr>
              <a:tr h="574354">
                <a:tc>
                  <a:txBody>
                    <a:bodyPr/>
                    <a:lstStyle/>
                    <a:p>
                      <a:pPr algn="ctr" eaLnBrk="0">
                        <a:lnSpc>
                          <a:spcPts val="1200"/>
                        </a:lnSpc>
                        <a:spcAft>
                          <a:spcPts val="0"/>
                        </a:spcAft>
                      </a:pPr>
                      <a:r>
                        <a:rPr lang="zh-TW" sz="1200" kern="0">
                          <a:effectLst/>
                        </a:rPr>
                        <a:t>累積</a:t>
                      </a:r>
                      <a:endParaRPr lang="zh-TW" sz="1200" kern="100">
                        <a:effectLst/>
                      </a:endParaRPr>
                    </a:p>
                    <a:p>
                      <a:pPr algn="ctr" eaLnBrk="0">
                        <a:lnSpc>
                          <a:spcPts val="1200"/>
                        </a:lnSpc>
                        <a:spcAft>
                          <a:spcPts val="0"/>
                        </a:spcAft>
                      </a:pPr>
                      <a:r>
                        <a:rPr lang="zh-TW" sz="1200" kern="0">
                          <a:effectLst/>
                        </a:rPr>
                        <a:t>募集</a:t>
                      </a:r>
                      <a:endParaRPr lang="zh-TW" sz="1200" kern="100">
                        <a:effectLst/>
                      </a:endParaRPr>
                    </a:p>
                    <a:p>
                      <a:pPr algn="ctr" eaLnBrk="0">
                        <a:lnSpc>
                          <a:spcPts val="1200"/>
                        </a:lnSpc>
                        <a:spcAft>
                          <a:spcPts val="0"/>
                        </a:spcAft>
                      </a:pPr>
                      <a:r>
                        <a:rPr lang="zh-TW" sz="1200" kern="0">
                          <a:effectLst/>
                        </a:rPr>
                        <a:t>資金</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a:effectLst/>
                        </a:rPr>
                        <a:t>3,000</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a:effectLst/>
                        </a:rPr>
                        <a:t>5,500</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a:effectLst/>
                        </a:rPr>
                        <a:t>8,000</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a:effectLst/>
                        </a:rPr>
                        <a:t>10,000</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a:effectLst/>
                        </a:rPr>
                        <a:t>12,000</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a:effectLst/>
                        </a:rPr>
                        <a:t>14,000</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a:effectLst/>
                        </a:rPr>
                        <a:t>15,500</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a:effectLst/>
                        </a:rPr>
                        <a:t>17,000</a:t>
                      </a:r>
                      <a:endParaRPr lang="zh-TW" sz="12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dirty="0">
                          <a:effectLst/>
                        </a:rPr>
                        <a:t>18,000</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dirty="0">
                          <a:effectLst/>
                        </a:rPr>
                        <a:t>19,000</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eaLnBrk="0">
                        <a:lnSpc>
                          <a:spcPts val="2200"/>
                        </a:lnSpc>
                        <a:spcAft>
                          <a:spcPts val="0"/>
                        </a:spcAft>
                      </a:pPr>
                      <a:r>
                        <a:rPr lang="en-US" sz="1200" kern="0" dirty="0">
                          <a:effectLst/>
                        </a:rPr>
                        <a:t>20,000</a:t>
                      </a:r>
                      <a:endParaRPr lang="zh-TW" sz="12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278442877"/>
                  </a:ext>
                </a:extLst>
              </a:tr>
            </a:tbl>
          </a:graphicData>
        </a:graphic>
      </p:graphicFrame>
      <p:sp>
        <p:nvSpPr>
          <p:cNvPr id="8" name="文字方塊 2">
            <a:extLst>
              <a:ext uri="{FF2B5EF4-FFF2-40B4-BE49-F238E27FC236}">
                <a16:creationId xmlns:a16="http://schemas.microsoft.com/office/drawing/2014/main" id="{D58A5392-2E46-4C2B-BBE7-42304907B0AC}"/>
              </a:ext>
            </a:extLst>
          </p:cNvPr>
          <p:cNvSpPr txBox="1">
            <a:spLocks noChangeArrowheads="1"/>
          </p:cNvSpPr>
          <p:nvPr/>
        </p:nvSpPr>
        <p:spPr bwMode="auto">
          <a:xfrm>
            <a:off x="8410862" y="4186423"/>
            <a:ext cx="2257138" cy="446405"/>
          </a:xfrm>
          <a:prstGeom prst="rect">
            <a:avLst/>
          </a:prstGeom>
          <a:noFill/>
          <a:ln w="9525">
            <a:noFill/>
            <a:miter lim="800000"/>
            <a:headEnd/>
            <a:tailEnd/>
          </a:ln>
        </p:spPr>
        <p:txBody>
          <a:bodyPr rot="0" vert="horz" wrap="square" lIns="91440" tIns="45720" rIns="91440" bIns="45720" anchor="t" anchorCtr="0">
            <a:noAutofit/>
          </a:bodyPr>
          <a:lstStyle/>
          <a:p>
            <a:pPr marL="330200" marR="165735" indent="325120" eaLnBrk="0">
              <a:lnSpc>
                <a:spcPts val="2500"/>
              </a:lnSpc>
            </a:pPr>
            <a:r>
              <a:rPr lang="zh-TW" altLang="en-US" sz="1000"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單位：新台幣</a:t>
            </a:r>
            <a:r>
              <a:rPr lang="en-US" sz="1000"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000"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萬元</a:t>
            </a:r>
            <a:endParaRPr lang="zh-TW" altLang="en-US" sz="1300"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 name="文字方塊 5">
            <a:extLst>
              <a:ext uri="{FF2B5EF4-FFF2-40B4-BE49-F238E27FC236}">
                <a16:creationId xmlns:a16="http://schemas.microsoft.com/office/drawing/2014/main" id="{C0974592-27D1-46CC-84FF-C31CB531A4DE}"/>
              </a:ext>
            </a:extLst>
          </p:cNvPr>
          <p:cNvSpPr txBox="1"/>
          <p:nvPr/>
        </p:nvSpPr>
        <p:spPr>
          <a:xfrm>
            <a:off x="2033551" y="1167246"/>
            <a:ext cx="8454937" cy="1228413"/>
          </a:xfrm>
          <a:prstGeom prst="rect">
            <a:avLst/>
          </a:prstGeom>
          <a:noFill/>
        </p:spPr>
        <p:txBody>
          <a:bodyPr wrap="square" rtlCol="0">
            <a:spAutoFit/>
          </a:bodyPr>
          <a:lstStyle/>
          <a:p>
            <a:pPr marL="285750" indent="-285750">
              <a:lnSpc>
                <a:spcPct val="200000"/>
              </a:lnSpc>
              <a:buFont typeface="Wingdings" panose="05000000000000000000" pitchFamily="2" charset="2"/>
              <a:buChar char="n"/>
            </a:pP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年度募集資金</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u="sng">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2000" u="sng" dirty="0">
                <a:latin typeface="微軟正黑體" panose="020B0604030504040204" pitchFamily="34" charset="-120"/>
                <a:ea typeface="微軟正黑體" panose="020B0604030504040204" pitchFamily="34" charset="-120"/>
                <a:cs typeface="Times New Roman" panose="02020603050405020304" pitchFamily="18" charset="0"/>
              </a:rPr>
              <a:t>萬元 </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(113/1/26</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入帳</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p>
          <a:p>
            <a:pPr marL="285750" indent="-285750">
              <a:lnSpc>
                <a:spcPct val="200000"/>
              </a:lnSpc>
              <a:buFont typeface="Wingdings" panose="05000000000000000000" pitchFamily="2" charset="2"/>
              <a:buChar char="n"/>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總募集資金已達</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u="sng"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000" u="sng" dirty="0">
                <a:latin typeface="微軟正黑體" panose="020B0604030504040204" pitchFamily="34" charset="-120"/>
                <a:ea typeface="微軟正黑體" panose="020B0604030504040204" pitchFamily="34" charset="-120"/>
                <a:cs typeface="Times New Roman" panose="02020603050405020304" pitchFamily="18" charset="0"/>
              </a:rPr>
              <a:t>億元</a:t>
            </a:r>
            <a:endParaRPr lang="zh-TW" altLang="en-US" sz="2000" dirty="0">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0CECF359-AE97-48D4-9F11-5D1D5EF324FE}"/>
              </a:ext>
            </a:extLst>
          </p:cNvPr>
          <p:cNvPicPr>
            <a:picLocks noChangeAspect="1"/>
          </p:cNvPicPr>
          <p:nvPr/>
        </p:nvPicPr>
        <p:blipFill>
          <a:blip r:embed="rId5"/>
          <a:stretch>
            <a:fillRect/>
          </a:stretch>
        </p:blipFill>
        <p:spPr>
          <a:xfrm>
            <a:off x="2033550" y="2411006"/>
            <a:ext cx="6055406" cy="18664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8846542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7"/>
          <p:cNvSpPr txBox="1"/>
          <p:nvPr/>
        </p:nvSpPr>
        <p:spPr>
          <a:xfrm>
            <a:off x="3091606" y="1231231"/>
            <a:ext cx="3218100" cy="307800"/>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zh-TW" altLang="en-US">
                <a:solidFill>
                  <a:schemeClr val="dk1"/>
                </a:solidFill>
                <a:latin typeface="微軟正黑體" panose="020B0604030504040204" pitchFamily="34" charset="-120"/>
                <a:ea typeface="微軟正黑體" panose="020B0604030504040204" pitchFamily="34" charset="-120"/>
                <a:cs typeface="Microsoft JhengHei"/>
                <a:sym typeface="Microsoft JhengHei"/>
              </a:rPr>
              <a:t>世紘國際股份有限公司</a:t>
            </a:r>
            <a:endParaRPr sz="1400">
              <a:solidFill>
                <a:srgbClr val="000000"/>
              </a:solidFill>
              <a:latin typeface="微軟正黑體" panose="020B0604030504040204" pitchFamily="34" charset="-120"/>
              <a:ea typeface="微軟正黑體" panose="020B0604030504040204" pitchFamily="34" charset="-120"/>
            </a:endParaRPr>
          </a:p>
        </p:txBody>
      </p:sp>
      <p:sp>
        <p:nvSpPr>
          <p:cNvPr id="145" name="Google Shape;145;p7"/>
          <p:cNvSpPr txBox="1"/>
          <p:nvPr/>
        </p:nvSpPr>
        <p:spPr>
          <a:xfrm>
            <a:off x="2738526" y="934238"/>
            <a:ext cx="3924300" cy="338700"/>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en-US" altLang="zh-TW" sz="1600" b="1">
                <a:solidFill>
                  <a:schemeClr val="dk1"/>
                </a:solidFill>
                <a:latin typeface="微軟正黑體" panose="020B0604030504040204" pitchFamily="34" charset="-120"/>
                <a:ea typeface="微軟正黑體" panose="020B0604030504040204" pitchFamily="34" charset="-120"/>
                <a:cs typeface="Microsoft JhengHei"/>
                <a:sym typeface="Microsoft JhengHei"/>
              </a:rPr>
              <a:t>IVSBeta-CrossingBoundaries</a:t>
            </a:r>
            <a:endParaRPr sz="1600">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146" name="Google Shape;146;p7"/>
          <p:cNvSpPr txBox="1"/>
          <p:nvPr/>
        </p:nvSpPr>
        <p:spPr>
          <a:xfrm>
            <a:off x="6639700" y="1248540"/>
            <a:ext cx="3218100" cy="307800"/>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zh-TW" altLang="en-US">
                <a:solidFill>
                  <a:schemeClr val="dk1"/>
                </a:solidFill>
                <a:latin typeface="微軟正黑體" panose="020B0604030504040204" pitchFamily="34" charset="-120"/>
                <a:ea typeface="微軟正黑體" panose="020B0604030504040204" pitchFamily="34" charset="-120"/>
                <a:cs typeface="Microsoft JhengHei"/>
                <a:sym typeface="Microsoft JhengHei"/>
              </a:rPr>
              <a:t>曼陀號</a:t>
            </a:r>
            <a:endParaRPr sz="1400">
              <a:solidFill>
                <a:srgbClr val="000000"/>
              </a:solidFill>
              <a:latin typeface="微軟正黑體" panose="020B0604030504040204" pitchFamily="34" charset="-120"/>
              <a:ea typeface="微軟正黑體" panose="020B0604030504040204" pitchFamily="34" charset="-120"/>
            </a:endParaRPr>
          </a:p>
        </p:txBody>
      </p:sp>
      <p:sp>
        <p:nvSpPr>
          <p:cNvPr id="147" name="Google Shape;147;p7"/>
          <p:cNvSpPr txBox="1"/>
          <p:nvPr/>
        </p:nvSpPr>
        <p:spPr>
          <a:xfrm>
            <a:off x="6286600" y="934238"/>
            <a:ext cx="3924300" cy="338700"/>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zh-TW" altLang="en-US" sz="1600" b="1">
                <a:solidFill>
                  <a:schemeClr val="dk1"/>
                </a:solidFill>
                <a:latin typeface="微軟正黑體" panose="020B0604030504040204" pitchFamily="34" charset="-120"/>
                <a:ea typeface="微軟正黑體" panose="020B0604030504040204" pitchFamily="34" charset="-120"/>
                <a:cs typeface="Microsoft JhengHei"/>
                <a:sym typeface="Microsoft JhengHei"/>
              </a:rPr>
              <a:t>曼陀號月會</a:t>
            </a:r>
            <a:endParaRPr sz="1600" b="1">
              <a:solidFill>
                <a:srgbClr val="000000"/>
              </a:solidFill>
              <a:latin typeface="微軟正黑體" panose="020B0604030504040204" pitchFamily="34" charset="-120"/>
              <a:ea typeface="微軟正黑體" panose="020B0604030504040204" pitchFamily="34" charset="-120"/>
            </a:endParaRPr>
          </a:p>
        </p:txBody>
      </p:sp>
      <p:sp>
        <p:nvSpPr>
          <p:cNvPr id="148" name="Google Shape;148;p7"/>
          <p:cNvSpPr txBox="1">
            <a:spLocks noGrp="1"/>
          </p:cNvSpPr>
          <p:nvPr>
            <p:ph type="sldNum" idx="12"/>
          </p:nvPr>
        </p:nvSpPr>
        <p:spPr>
          <a:xfrm>
            <a:off x="9929814" y="6391276"/>
            <a:ext cx="280987" cy="295275"/>
          </a:xfrm>
          <a:prstGeom prst="rect">
            <a:avLst/>
          </a:prstGeom>
          <a:noFill/>
          <a:ln>
            <a:noFill/>
          </a:ln>
        </p:spPr>
        <p:txBody>
          <a:bodyPr spcFirstLastPara="1" wrap="square" lIns="91425" tIns="45700" rIns="91425" bIns="45700" anchor="ctr" anchorCtr="0">
            <a:noAutofit/>
          </a:bodyPr>
          <a:lstStyle/>
          <a:p>
            <a:pPr algn="r">
              <a:buSzPts val="1200"/>
            </a:pPr>
            <a:fld id="{00000000-1234-1234-1234-123412341234}" type="slidenum">
              <a:rPr lang="en-US" altLang="zh-TW">
                <a:latin typeface="微軟正黑體" panose="020B0604030504040204" pitchFamily="34" charset="-120"/>
                <a:ea typeface="微軟正黑體" panose="020B0604030504040204" pitchFamily="34" charset="-120"/>
              </a:rPr>
              <a:pPr algn="r">
                <a:buSzPts val="1200"/>
              </a:pPr>
              <a:t>10</a:t>
            </a:fld>
            <a:endParaRPr>
              <a:latin typeface="微軟正黑體" panose="020B0604030504040204" pitchFamily="34" charset="-120"/>
              <a:ea typeface="微軟正黑體" panose="020B0604030504040204" pitchFamily="34" charset="-120"/>
            </a:endParaRPr>
          </a:p>
        </p:txBody>
      </p:sp>
      <p:sp>
        <p:nvSpPr>
          <p:cNvPr id="149" name="Google Shape;149;p7"/>
          <p:cNvSpPr txBox="1"/>
          <p:nvPr/>
        </p:nvSpPr>
        <p:spPr>
          <a:xfrm>
            <a:off x="7010400" y="487993"/>
            <a:ext cx="3200400" cy="338554"/>
          </a:xfrm>
          <a:prstGeom prst="rect">
            <a:avLst/>
          </a:prstGeom>
          <a:solidFill>
            <a:srgbClr val="B6DDE7"/>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微軟正黑體" panose="020B0604030504040204" pitchFamily="34" charset="-120"/>
                <a:ea typeface="微軟正黑體" panose="020B0604030504040204" pitchFamily="34" charset="-120"/>
                <a:cs typeface="Arial"/>
                <a:sym typeface="Arial"/>
              </a:rPr>
              <a:t>科技及資訊相關展覽活動及論壇</a:t>
            </a:r>
            <a:endParaRPr sz="1600" b="1">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150" name="Google Shape;150;p7"/>
          <p:cNvSpPr txBox="1"/>
          <p:nvPr/>
        </p:nvSpPr>
        <p:spPr>
          <a:xfrm>
            <a:off x="8175818" y="132113"/>
            <a:ext cx="2034983" cy="338554"/>
          </a:xfrm>
          <a:prstGeom prst="rect">
            <a:avLst/>
          </a:prstGeom>
          <a:solidFill>
            <a:srgbClr val="D6E3BC"/>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微軟正黑體" panose="020B0604030504040204" pitchFamily="34" charset="-120"/>
                <a:ea typeface="微軟正黑體" panose="020B0604030504040204" pitchFamily="34" charset="-120"/>
                <a:cs typeface="Arial"/>
                <a:sym typeface="Arial"/>
              </a:rPr>
              <a:t>機構與學校交流活動</a:t>
            </a:r>
            <a:endParaRPr sz="1400">
              <a:solidFill>
                <a:srgbClr val="000000"/>
              </a:solidFill>
              <a:latin typeface="微軟正黑體" panose="020B0604030504040204" pitchFamily="34" charset="-120"/>
              <a:ea typeface="微軟正黑體" panose="020B0604030504040204" pitchFamily="34" charset="-120"/>
              <a:cs typeface="Arial"/>
              <a:sym typeface="Arial"/>
            </a:endParaRPr>
          </a:p>
        </p:txBody>
      </p:sp>
      <p:pic>
        <p:nvPicPr>
          <p:cNvPr id="151" name="Google Shape;151;p7"/>
          <p:cNvPicPr preferRelativeResize="0"/>
          <p:nvPr/>
        </p:nvPicPr>
        <p:blipFill rotWithShape="1">
          <a:blip r:embed="rId3">
            <a:alphaModFix/>
          </a:blip>
          <a:srcRect t="9122" b="28607"/>
          <a:stretch/>
        </p:blipFill>
        <p:spPr>
          <a:xfrm>
            <a:off x="3114776" y="1570438"/>
            <a:ext cx="3171825" cy="2633500"/>
          </a:xfrm>
          <a:prstGeom prst="rect">
            <a:avLst/>
          </a:prstGeom>
          <a:noFill/>
          <a:ln>
            <a:noFill/>
          </a:ln>
        </p:spPr>
      </p:pic>
      <p:pic>
        <p:nvPicPr>
          <p:cNvPr id="152" name="Google Shape;152;p7"/>
          <p:cNvPicPr preferRelativeResize="0"/>
          <p:nvPr/>
        </p:nvPicPr>
        <p:blipFill>
          <a:blip r:embed="rId4">
            <a:alphaModFix/>
          </a:blip>
          <a:stretch>
            <a:fillRect/>
          </a:stretch>
        </p:blipFill>
        <p:spPr>
          <a:xfrm>
            <a:off x="3119525" y="4311651"/>
            <a:ext cx="3162300" cy="2371725"/>
          </a:xfrm>
          <a:prstGeom prst="rect">
            <a:avLst/>
          </a:prstGeom>
          <a:noFill/>
          <a:ln>
            <a:noFill/>
          </a:ln>
        </p:spPr>
      </p:pic>
      <p:sp>
        <p:nvSpPr>
          <p:cNvPr id="153" name="Google Shape;153;p7"/>
          <p:cNvSpPr txBox="1"/>
          <p:nvPr/>
        </p:nvSpPr>
        <p:spPr>
          <a:xfrm>
            <a:off x="3950085" y="487927"/>
            <a:ext cx="1501200" cy="338700"/>
          </a:xfrm>
          <a:prstGeom prst="rect">
            <a:avLst/>
          </a:prstGeom>
          <a:solidFill>
            <a:srgbClr val="F2DADA"/>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微軟正黑體" panose="020B0604030504040204" pitchFamily="34" charset="-120"/>
                <a:ea typeface="微軟正黑體" panose="020B0604030504040204" pitchFamily="34" charset="-120"/>
                <a:cs typeface="Arial"/>
                <a:sym typeface="Arial"/>
              </a:rPr>
              <a:t>新創相關活動</a:t>
            </a:r>
            <a:endParaRPr sz="1600" b="1">
              <a:solidFill>
                <a:srgbClr val="000000"/>
              </a:solidFill>
              <a:latin typeface="微軟正黑體" panose="020B0604030504040204" pitchFamily="34" charset="-120"/>
              <a:ea typeface="微軟正黑體" panose="020B0604030504040204" pitchFamily="34" charset="-120"/>
              <a:cs typeface="Arial"/>
              <a:sym typeface="Arial"/>
            </a:endParaRPr>
          </a:p>
        </p:txBody>
      </p:sp>
      <p:pic>
        <p:nvPicPr>
          <p:cNvPr id="154" name="Google Shape;154;p7"/>
          <p:cNvPicPr preferRelativeResize="0"/>
          <p:nvPr/>
        </p:nvPicPr>
        <p:blipFill rotWithShape="1">
          <a:blip r:embed="rId5">
            <a:alphaModFix/>
          </a:blip>
          <a:srcRect l="1354" r="18951"/>
          <a:stretch/>
        </p:blipFill>
        <p:spPr>
          <a:xfrm>
            <a:off x="6484850" y="1585101"/>
            <a:ext cx="3726050" cy="2633475"/>
          </a:xfrm>
          <a:prstGeom prst="rect">
            <a:avLst/>
          </a:prstGeom>
          <a:noFill/>
          <a:ln>
            <a:noFill/>
          </a:ln>
        </p:spPr>
      </p:pic>
      <p:pic>
        <p:nvPicPr>
          <p:cNvPr id="155" name="Google Shape;155;p7"/>
          <p:cNvPicPr preferRelativeResize="0"/>
          <p:nvPr/>
        </p:nvPicPr>
        <p:blipFill rotWithShape="1">
          <a:blip r:embed="rId6">
            <a:alphaModFix/>
          </a:blip>
          <a:srcRect l="11769"/>
          <a:stretch/>
        </p:blipFill>
        <p:spPr>
          <a:xfrm>
            <a:off x="6484850" y="4323526"/>
            <a:ext cx="3726050" cy="2371725"/>
          </a:xfrm>
          <a:prstGeom prst="rect">
            <a:avLst/>
          </a:prstGeom>
          <a:noFill/>
          <a:ln>
            <a:noFill/>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
          <p:cNvSpPr txBox="1">
            <a:spLocks noGrp="1"/>
          </p:cNvSpPr>
          <p:nvPr>
            <p:ph type="sldNum" idx="12"/>
          </p:nvPr>
        </p:nvSpPr>
        <p:spPr>
          <a:xfrm>
            <a:off x="9929814" y="6391276"/>
            <a:ext cx="280987" cy="295275"/>
          </a:xfrm>
          <a:prstGeom prst="rect">
            <a:avLst/>
          </a:prstGeom>
          <a:noFill/>
          <a:ln>
            <a:noFill/>
          </a:ln>
        </p:spPr>
        <p:txBody>
          <a:bodyPr spcFirstLastPara="1" wrap="square" lIns="91425" tIns="45700" rIns="91425" bIns="45700" anchor="ctr" anchorCtr="0">
            <a:noAutofit/>
          </a:bodyPr>
          <a:lstStyle/>
          <a:p>
            <a:pPr algn="r">
              <a:buSzPts val="1200"/>
            </a:pPr>
            <a:fld id="{00000000-1234-1234-1234-123412341234}" type="slidenum">
              <a:rPr lang="en-US" altLang="zh-TW">
                <a:latin typeface="微軟正黑體" panose="020B0604030504040204" pitchFamily="34" charset="-120"/>
                <a:ea typeface="微軟正黑體" panose="020B0604030504040204" pitchFamily="34" charset="-120"/>
              </a:rPr>
              <a:pPr algn="r">
                <a:buSzPts val="1200"/>
              </a:pPr>
              <a:t>11</a:t>
            </a:fld>
            <a:endParaRPr>
              <a:latin typeface="微軟正黑體" panose="020B0604030504040204" pitchFamily="34" charset="-120"/>
              <a:ea typeface="微軟正黑體" panose="020B0604030504040204" pitchFamily="34" charset="-120"/>
            </a:endParaRPr>
          </a:p>
        </p:txBody>
      </p:sp>
      <p:sp>
        <p:nvSpPr>
          <p:cNvPr id="162" name="Google Shape;162;p8"/>
          <p:cNvSpPr txBox="1"/>
          <p:nvPr/>
        </p:nvSpPr>
        <p:spPr>
          <a:xfrm>
            <a:off x="6869405" y="405454"/>
            <a:ext cx="3200400" cy="338554"/>
          </a:xfrm>
          <a:prstGeom prst="rect">
            <a:avLst/>
          </a:prstGeom>
          <a:solidFill>
            <a:srgbClr val="B6DDE7"/>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微軟正黑體" panose="020B0604030504040204" pitchFamily="34" charset="-120"/>
                <a:ea typeface="微軟正黑體" panose="020B0604030504040204" pitchFamily="34" charset="-120"/>
                <a:cs typeface="Arial"/>
                <a:sym typeface="Arial"/>
              </a:rPr>
              <a:t>科技及資訊相關展覽活動及論壇</a:t>
            </a:r>
            <a:endParaRPr sz="1600" b="1">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163" name="Google Shape;163;p8"/>
          <p:cNvSpPr txBox="1"/>
          <p:nvPr/>
        </p:nvSpPr>
        <p:spPr>
          <a:xfrm>
            <a:off x="3667199" y="159896"/>
            <a:ext cx="1501200" cy="338700"/>
          </a:xfrm>
          <a:prstGeom prst="rect">
            <a:avLst/>
          </a:prstGeom>
          <a:solidFill>
            <a:srgbClr val="F2DADA"/>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微軟正黑體" panose="020B0604030504040204" pitchFamily="34" charset="-120"/>
                <a:ea typeface="微軟正黑體" panose="020B0604030504040204" pitchFamily="34" charset="-120"/>
                <a:cs typeface="Arial"/>
                <a:sym typeface="Arial"/>
              </a:rPr>
              <a:t>新創相關活動</a:t>
            </a:r>
            <a:endParaRPr sz="1600" b="1">
              <a:solidFill>
                <a:srgbClr val="000000"/>
              </a:solidFill>
              <a:latin typeface="微軟正黑體" panose="020B0604030504040204" pitchFamily="34" charset="-120"/>
              <a:ea typeface="微軟正黑體" panose="020B0604030504040204" pitchFamily="34" charset="-120"/>
              <a:cs typeface="Arial"/>
              <a:sym typeface="Arial"/>
            </a:endParaRPr>
          </a:p>
        </p:txBody>
      </p:sp>
      <p:pic>
        <p:nvPicPr>
          <p:cNvPr id="164" name="Google Shape;164;p8"/>
          <p:cNvPicPr preferRelativeResize="0"/>
          <p:nvPr/>
        </p:nvPicPr>
        <p:blipFill rotWithShape="1">
          <a:blip r:embed="rId3">
            <a:alphaModFix/>
          </a:blip>
          <a:srcRect l="10746"/>
          <a:stretch/>
        </p:blipFill>
        <p:spPr>
          <a:xfrm>
            <a:off x="2879826" y="1783701"/>
            <a:ext cx="3496925" cy="2200175"/>
          </a:xfrm>
          <a:prstGeom prst="rect">
            <a:avLst/>
          </a:prstGeom>
          <a:noFill/>
          <a:ln>
            <a:noFill/>
          </a:ln>
        </p:spPr>
      </p:pic>
      <p:pic>
        <p:nvPicPr>
          <p:cNvPr id="165" name="Google Shape;165;p8"/>
          <p:cNvPicPr preferRelativeResize="0"/>
          <p:nvPr/>
        </p:nvPicPr>
        <p:blipFill rotWithShape="1">
          <a:blip r:embed="rId4">
            <a:alphaModFix/>
          </a:blip>
          <a:srcRect l="10626"/>
          <a:stretch/>
        </p:blipFill>
        <p:spPr>
          <a:xfrm>
            <a:off x="2879824" y="4191075"/>
            <a:ext cx="3491050" cy="2200200"/>
          </a:xfrm>
          <a:prstGeom prst="rect">
            <a:avLst/>
          </a:prstGeom>
          <a:noFill/>
          <a:ln>
            <a:noFill/>
          </a:ln>
        </p:spPr>
      </p:pic>
      <p:sp>
        <p:nvSpPr>
          <p:cNvPr id="166" name="Google Shape;166;p8"/>
          <p:cNvSpPr txBox="1"/>
          <p:nvPr/>
        </p:nvSpPr>
        <p:spPr>
          <a:xfrm>
            <a:off x="3400304" y="498438"/>
            <a:ext cx="2034900" cy="338700"/>
          </a:xfrm>
          <a:prstGeom prst="rect">
            <a:avLst/>
          </a:prstGeom>
          <a:solidFill>
            <a:srgbClr val="D6E3BC"/>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微軟正黑體" panose="020B0604030504040204" pitchFamily="34" charset="-120"/>
                <a:ea typeface="微軟正黑體" panose="020B0604030504040204" pitchFamily="34" charset="-120"/>
                <a:cs typeface="Arial"/>
                <a:sym typeface="Arial"/>
              </a:rPr>
              <a:t>機構與學校交流活動</a:t>
            </a:r>
            <a:endParaRPr sz="1400">
              <a:solidFill>
                <a:srgbClr val="000000"/>
              </a:solidFill>
              <a:latin typeface="微軟正黑體" panose="020B0604030504040204" pitchFamily="34" charset="-120"/>
              <a:ea typeface="微軟正黑體" panose="020B0604030504040204" pitchFamily="34" charset="-120"/>
              <a:cs typeface="Arial"/>
              <a:sym typeface="Arial"/>
            </a:endParaRPr>
          </a:p>
        </p:txBody>
      </p:sp>
      <p:pic>
        <p:nvPicPr>
          <p:cNvPr id="167" name="Google Shape;167;p8"/>
          <p:cNvPicPr preferRelativeResize="0"/>
          <p:nvPr/>
        </p:nvPicPr>
        <p:blipFill rotWithShape="1">
          <a:blip r:embed="rId5">
            <a:alphaModFix/>
          </a:blip>
          <a:srcRect t="15410" b="39894"/>
          <a:stretch/>
        </p:blipFill>
        <p:spPr>
          <a:xfrm>
            <a:off x="6527701" y="4191076"/>
            <a:ext cx="3607575" cy="2149625"/>
          </a:xfrm>
          <a:prstGeom prst="rect">
            <a:avLst/>
          </a:prstGeom>
          <a:noFill/>
          <a:ln>
            <a:noFill/>
          </a:ln>
        </p:spPr>
      </p:pic>
      <p:pic>
        <p:nvPicPr>
          <p:cNvPr id="168" name="Google Shape;168;p8"/>
          <p:cNvPicPr preferRelativeResize="0"/>
          <p:nvPr/>
        </p:nvPicPr>
        <p:blipFill rotWithShape="1">
          <a:blip r:embed="rId6">
            <a:alphaModFix/>
          </a:blip>
          <a:srcRect t="20229" r="10706" b="7159"/>
          <a:stretch/>
        </p:blipFill>
        <p:spPr>
          <a:xfrm>
            <a:off x="6527700" y="1783675"/>
            <a:ext cx="3607500" cy="2200200"/>
          </a:xfrm>
          <a:prstGeom prst="rect">
            <a:avLst/>
          </a:prstGeom>
          <a:noFill/>
          <a:ln>
            <a:noFill/>
          </a:ln>
        </p:spPr>
      </p:pic>
      <p:sp>
        <p:nvSpPr>
          <p:cNvPr id="169" name="Google Shape;169;p8"/>
          <p:cNvSpPr txBox="1"/>
          <p:nvPr/>
        </p:nvSpPr>
        <p:spPr>
          <a:xfrm>
            <a:off x="3091606" y="1231231"/>
            <a:ext cx="3218100" cy="307800"/>
          </a:xfrm>
          <a:prstGeom prst="rect">
            <a:avLst/>
          </a:prstGeom>
          <a:noFill/>
          <a:ln>
            <a:noFill/>
          </a:ln>
        </p:spPr>
        <p:txBody>
          <a:bodyPr spcFirstLastPara="1" wrap="square" lIns="91425" tIns="45700" rIns="91425" bIns="45700" anchor="ctr" anchorCtr="0">
            <a:noAutofit/>
          </a:bodyPr>
          <a:lstStyle/>
          <a:p>
            <a:pPr algn="ctr">
              <a:buClr>
                <a:schemeClr val="dk1"/>
              </a:buClr>
              <a:buSzPts val="1400"/>
            </a:pPr>
            <a:r>
              <a:rPr lang="zh-TW" altLang="en-US">
                <a:solidFill>
                  <a:schemeClr val="dk1"/>
                </a:solidFill>
                <a:latin typeface="微軟正黑體" panose="020B0604030504040204" pitchFamily="34" charset="-120"/>
                <a:ea typeface="微軟正黑體" panose="020B0604030504040204" pitchFamily="34" charset="-120"/>
                <a:cs typeface="Microsoft JhengHei"/>
                <a:sym typeface="Microsoft JhengHei"/>
              </a:rPr>
              <a:t>世紘國際股份有限公司</a:t>
            </a:r>
            <a:endParaRPr>
              <a:solidFill>
                <a:schemeClr val="dk1"/>
              </a:solidFill>
              <a:latin typeface="微軟正黑體" panose="020B0604030504040204" pitchFamily="34" charset="-120"/>
              <a:ea typeface="微軟正黑體" panose="020B0604030504040204" pitchFamily="34" charset="-120"/>
              <a:cs typeface="Microsoft JhengHei"/>
              <a:sym typeface="Microsoft JhengHei"/>
            </a:endParaRPr>
          </a:p>
        </p:txBody>
      </p:sp>
      <p:sp>
        <p:nvSpPr>
          <p:cNvPr id="170" name="Google Shape;170;p8"/>
          <p:cNvSpPr txBox="1"/>
          <p:nvPr/>
        </p:nvSpPr>
        <p:spPr>
          <a:xfrm>
            <a:off x="2738526" y="934238"/>
            <a:ext cx="3924300" cy="338700"/>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en-US" altLang="zh-TW" sz="1600" b="1">
                <a:solidFill>
                  <a:schemeClr val="dk1"/>
                </a:solidFill>
                <a:latin typeface="微軟正黑體" panose="020B0604030504040204" pitchFamily="34" charset="-120"/>
                <a:ea typeface="微軟正黑體" panose="020B0604030504040204" pitchFamily="34" charset="-120"/>
              </a:rPr>
              <a:t>2024SPH</a:t>
            </a:r>
            <a:r>
              <a:rPr lang="zh-TW" altLang="en-US" sz="1600" b="1">
                <a:solidFill>
                  <a:schemeClr val="dk1"/>
                </a:solidFill>
                <a:latin typeface="微軟正黑體" panose="020B0604030504040204" pitchFamily="34" charset="-120"/>
                <a:ea typeface="微軟正黑體" panose="020B0604030504040204" pitchFamily="34" charset="-120"/>
              </a:rPr>
              <a:t>交流會</a:t>
            </a:r>
            <a:endParaRPr sz="1600" b="1">
              <a:solidFill>
                <a:schemeClr val="dk1"/>
              </a:solidFill>
              <a:latin typeface="微軟正黑體" panose="020B0604030504040204" pitchFamily="34" charset="-120"/>
              <a:ea typeface="微軟正黑體" panose="020B0604030504040204" pitchFamily="34" charset="-120"/>
            </a:endParaRPr>
          </a:p>
        </p:txBody>
      </p:sp>
      <p:sp>
        <p:nvSpPr>
          <p:cNvPr id="171" name="Google Shape;171;p8"/>
          <p:cNvSpPr txBox="1"/>
          <p:nvPr/>
        </p:nvSpPr>
        <p:spPr>
          <a:xfrm>
            <a:off x="6639700" y="1248540"/>
            <a:ext cx="3218100" cy="307800"/>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zh-TW" altLang="en-US">
                <a:solidFill>
                  <a:schemeClr val="dk1"/>
                </a:solidFill>
                <a:latin typeface="微軟正黑體" panose="020B0604030504040204" pitchFamily="34" charset="-120"/>
                <a:ea typeface="微軟正黑體" panose="020B0604030504040204" pitchFamily="34" charset="-120"/>
                <a:cs typeface="Microsoft JhengHei"/>
                <a:sym typeface="Microsoft JhengHei"/>
              </a:rPr>
              <a:t>視網有限公司</a:t>
            </a:r>
            <a:endParaRPr>
              <a:solidFill>
                <a:schemeClr val="dk1"/>
              </a:solidFill>
              <a:latin typeface="微軟正黑體" panose="020B0604030504040204" pitchFamily="34" charset="-120"/>
              <a:ea typeface="微軟正黑體" panose="020B0604030504040204" pitchFamily="34" charset="-120"/>
              <a:cs typeface="Microsoft JhengHei"/>
              <a:sym typeface="Microsoft JhengHei"/>
            </a:endParaRPr>
          </a:p>
        </p:txBody>
      </p:sp>
      <p:sp>
        <p:nvSpPr>
          <p:cNvPr id="172" name="Google Shape;172;p8"/>
          <p:cNvSpPr txBox="1"/>
          <p:nvPr/>
        </p:nvSpPr>
        <p:spPr>
          <a:xfrm>
            <a:off x="6286600" y="934238"/>
            <a:ext cx="3924300" cy="338700"/>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en-US" altLang="zh-TW" sz="1600" b="1">
                <a:solidFill>
                  <a:schemeClr val="dk1"/>
                </a:solidFill>
                <a:latin typeface="微軟正黑體" panose="020B0604030504040204" pitchFamily="34" charset="-120"/>
                <a:ea typeface="微軟正黑體" panose="020B0604030504040204" pitchFamily="34" charset="-120"/>
              </a:rPr>
              <a:t>MeTec2024</a:t>
            </a:r>
            <a:endParaRPr sz="1600" b="1">
              <a:solidFill>
                <a:schemeClr val="dk1"/>
              </a:solidFill>
              <a:latin typeface="微軟正黑體" panose="020B0604030504040204" pitchFamily="34" charset="-120"/>
              <a:ea typeface="微軟正黑體" panose="020B0604030504040204" pitchFamily="34" charset="-12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308a8c69371_0_80"/>
          <p:cNvSpPr txBox="1">
            <a:spLocks noGrp="1"/>
          </p:cNvSpPr>
          <p:nvPr>
            <p:ph type="sldNum" idx="12"/>
          </p:nvPr>
        </p:nvSpPr>
        <p:spPr>
          <a:xfrm>
            <a:off x="9929813" y="6391275"/>
            <a:ext cx="281100" cy="295200"/>
          </a:xfrm>
          <a:prstGeom prst="rect">
            <a:avLst/>
          </a:prstGeom>
          <a:noFill/>
          <a:ln>
            <a:noFill/>
          </a:ln>
        </p:spPr>
        <p:txBody>
          <a:bodyPr spcFirstLastPara="1" wrap="square" lIns="91425" tIns="45700" rIns="91425" bIns="45700" anchor="ctr" anchorCtr="0">
            <a:noAutofit/>
          </a:bodyPr>
          <a:lstStyle/>
          <a:p>
            <a:pPr algn="r">
              <a:buSzPts val="1200"/>
            </a:pPr>
            <a:fld id="{00000000-1234-1234-1234-123412341234}" type="slidenum">
              <a:rPr lang="en-US" altLang="zh-TW">
                <a:latin typeface="微軟正黑體" panose="020B0604030504040204" pitchFamily="34" charset="-120"/>
                <a:ea typeface="微軟正黑體" panose="020B0604030504040204" pitchFamily="34" charset="-120"/>
              </a:rPr>
              <a:pPr algn="r">
                <a:buSzPts val="1200"/>
              </a:pPr>
              <a:t>12</a:t>
            </a:fld>
            <a:endParaRPr>
              <a:latin typeface="微軟正黑體" panose="020B0604030504040204" pitchFamily="34" charset="-120"/>
              <a:ea typeface="微軟正黑體" panose="020B0604030504040204" pitchFamily="34" charset="-120"/>
            </a:endParaRPr>
          </a:p>
        </p:txBody>
      </p:sp>
      <p:sp>
        <p:nvSpPr>
          <p:cNvPr id="179" name="Google Shape;179;g308a8c69371_0_80"/>
          <p:cNvSpPr txBox="1"/>
          <p:nvPr/>
        </p:nvSpPr>
        <p:spPr>
          <a:xfrm>
            <a:off x="3400304" y="498438"/>
            <a:ext cx="2034900" cy="338700"/>
          </a:xfrm>
          <a:prstGeom prst="rect">
            <a:avLst/>
          </a:prstGeom>
          <a:solidFill>
            <a:srgbClr val="D6E3BC"/>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微軟正黑體" panose="020B0604030504040204" pitchFamily="34" charset="-120"/>
                <a:ea typeface="微軟正黑體" panose="020B0604030504040204" pitchFamily="34" charset="-120"/>
                <a:cs typeface="Arial"/>
                <a:sym typeface="Arial"/>
              </a:rPr>
              <a:t>機構與學校交流活動</a:t>
            </a:r>
            <a:endParaRPr sz="1400">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180" name="Google Shape;180;g308a8c69371_0_80"/>
          <p:cNvSpPr txBox="1"/>
          <p:nvPr/>
        </p:nvSpPr>
        <p:spPr>
          <a:xfrm>
            <a:off x="3091606" y="1231231"/>
            <a:ext cx="3218100" cy="307800"/>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zh-TW" altLang="en-US">
                <a:solidFill>
                  <a:schemeClr val="dk1"/>
                </a:solidFill>
                <a:latin typeface="微軟正黑體" panose="020B0604030504040204" pitchFamily="34" charset="-120"/>
                <a:ea typeface="微軟正黑體" panose="020B0604030504040204" pitchFamily="34" charset="-120"/>
              </a:rPr>
              <a:t>亞路科技</a:t>
            </a:r>
            <a:endParaRPr>
              <a:solidFill>
                <a:schemeClr val="dk1"/>
              </a:solidFill>
              <a:latin typeface="微軟正黑體" panose="020B0604030504040204" pitchFamily="34" charset="-120"/>
              <a:ea typeface="微軟正黑體" panose="020B0604030504040204" pitchFamily="34" charset="-120"/>
            </a:endParaRPr>
          </a:p>
        </p:txBody>
      </p:sp>
      <p:sp>
        <p:nvSpPr>
          <p:cNvPr id="181" name="Google Shape;181;g308a8c69371_0_80"/>
          <p:cNvSpPr txBox="1"/>
          <p:nvPr/>
        </p:nvSpPr>
        <p:spPr>
          <a:xfrm>
            <a:off x="2738526" y="934238"/>
            <a:ext cx="3924300" cy="338700"/>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zh-TW" altLang="en-US" sz="1600" b="1">
                <a:solidFill>
                  <a:schemeClr val="dk1"/>
                </a:solidFill>
                <a:latin typeface="微軟正黑體" panose="020B0604030504040204" pitchFamily="34" charset="-120"/>
                <a:ea typeface="微軟正黑體" panose="020B0604030504040204" pitchFamily="34" charset="-120"/>
              </a:rPr>
              <a:t>京都旅行職人展</a:t>
            </a:r>
            <a:endParaRPr sz="1600" b="1">
              <a:solidFill>
                <a:schemeClr val="dk1"/>
              </a:solidFill>
              <a:latin typeface="微軟正黑體" panose="020B0604030504040204" pitchFamily="34" charset="-120"/>
              <a:ea typeface="微軟正黑體" panose="020B0604030504040204" pitchFamily="34" charset="-120"/>
            </a:endParaRPr>
          </a:p>
        </p:txBody>
      </p:sp>
      <p:sp>
        <p:nvSpPr>
          <p:cNvPr id="182" name="Google Shape;182;g308a8c69371_0_80"/>
          <p:cNvSpPr txBox="1"/>
          <p:nvPr/>
        </p:nvSpPr>
        <p:spPr>
          <a:xfrm>
            <a:off x="6639700" y="1248540"/>
            <a:ext cx="3218100" cy="307800"/>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zh-TW" altLang="en-US">
                <a:solidFill>
                  <a:schemeClr val="dk1"/>
                </a:solidFill>
                <a:latin typeface="微軟正黑體" panose="020B0604030504040204" pitchFamily="34" charset="-120"/>
                <a:ea typeface="微軟正黑體" panose="020B0604030504040204" pitchFamily="34" charset="-120"/>
              </a:rPr>
              <a:t>星耀企業</a:t>
            </a:r>
            <a:endParaRPr>
              <a:solidFill>
                <a:schemeClr val="dk1"/>
              </a:solidFill>
              <a:latin typeface="微軟正黑體" panose="020B0604030504040204" pitchFamily="34" charset="-120"/>
              <a:ea typeface="微軟正黑體" panose="020B0604030504040204" pitchFamily="34" charset="-120"/>
            </a:endParaRPr>
          </a:p>
        </p:txBody>
      </p:sp>
      <p:sp>
        <p:nvSpPr>
          <p:cNvPr id="183" name="Google Shape;183;g308a8c69371_0_80"/>
          <p:cNvSpPr txBox="1"/>
          <p:nvPr/>
        </p:nvSpPr>
        <p:spPr>
          <a:xfrm>
            <a:off x="6286600" y="934238"/>
            <a:ext cx="3924300" cy="338700"/>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zh-TW" altLang="en-US" sz="1600" b="1">
                <a:solidFill>
                  <a:schemeClr val="dk1"/>
                </a:solidFill>
                <a:latin typeface="微軟正黑體" panose="020B0604030504040204" pitchFamily="34" charset="-120"/>
                <a:ea typeface="微軟正黑體" panose="020B0604030504040204" pitchFamily="34" charset="-120"/>
              </a:rPr>
              <a:t>創業論壇</a:t>
            </a:r>
            <a:endParaRPr sz="1600" b="1">
              <a:solidFill>
                <a:schemeClr val="dk1"/>
              </a:solidFill>
              <a:latin typeface="微軟正黑體" panose="020B0604030504040204" pitchFamily="34" charset="-120"/>
              <a:ea typeface="微軟正黑體" panose="020B0604030504040204" pitchFamily="34" charset="-120"/>
            </a:endParaRPr>
          </a:p>
        </p:txBody>
      </p:sp>
      <p:pic>
        <p:nvPicPr>
          <p:cNvPr id="184" name="Google Shape;184;g308a8c69371_0_80"/>
          <p:cNvPicPr preferRelativeResize="0"/>
          <p:nvPr/>
        </p:nvPicPr>
        <p:blipFill>
          <a:blip r:embed="rId3">
            <a:alphaModFix/>
          </a:blip>
          <a:stretch>
            <a:fillRect/>
          </a:stretch>
        </p:blipFill>
        <p:spPr>
          <a:xfrm>
            <a:off x="3114764" y="1853064"/>
            <a:ext cx="3171825" cy="2371725"/>
          </a:xfrm>
          <a:prstGeom prst="rect">
            <a:avLst/>
          </a:prstGeom>
          <a:noFill/>
          <a:ln>
            <a:noFill/>
          </a:ln>
        </p:spPr>
      </p:pic>
      <p:pic>
        <p:nvPicPr>
          <p:cNvPr id="185" name="Google Shape;185;g308a8c69371_0_80"/>
          <p:cNvPicPr preferRelativeResize="0"/>
          <p:nvPr/>
        </p:nvPicPr>
        <p:blipFill>
          <a:blip r:embed="rId4">
            <a:alphaModFix/>
          </a:blip>
          <a:stretch>
            <a:fillRect/>
          </a:stretch>
        </p:blipFill>
        <p:spPr>
          <a:xfrm>
            <a:off x="3119525" y="4314751"/>
            <a:ext cx="3162300" cy="2371725"/>
          </a:xfrm>
          <a:prstGeom prst="rect">
            <a:avLst/>
          </a:prstGeom>
          <a:noFill/>
          <a:ln>
            <a:noFill/>
          </a:ln>
        </p:spPr>
      </p:pic>
      <p:pic>
        <p:nvPicPr>
          <p:cNvPr id="186" name="Google Shape;186;g308a8c69371_0_80"/>
          <p:cNvPicPr preferRelativeResize="0"/>
          <p:nvPr/>
        </p:nvPicPr>
        <p:blipFill rotWithShape="1">
          <a:blip r:embed="rId5">
            <a:alphaModFix/>
          </a:blip>
          <a:srcRect l="12870" r="4093"/>
          <a:stretch/>
        </p:blipFill>
        <p:spPr>
          <a:xfrm>
            <a:off x="6487300" y="1853076"/>
            <a:ext cx="3507100" cy="2371725"/>
          </a:xfrm>
          <a:prstGeom prst="rect">
            <a:avLst/>
          </a:prstGeom>
          <a:noFill/>
          <a:ln>
            <a:noFill/>
          </a:ln>
        </p:spPr>
      </p:pic>
      <p:pic>
        <p:nvPicPr>
          <p:cNvPr id="187" name="Google Shape;187;g308a8c69371_0_80"/>
          <p:cNvPicPr preferRelativeResize="0"/>
          <p:nvPr/>
        </p:nvPicPr>
        <p:blipFill rotWithShape="1">
          <a:blip r:embed="rId6">
            <a:alphaModFix/>
          </a:blip>
          <a:srcRect l="17259"/>
          <a:stretch/>
        </p:blipFill>
        <p:spPr>
          <a:xfrm>
            <a:off x="6510426" y="4314751"/>
            <a:ext cx="3483975" cy="2371725"/>
          </a:xfrm>
          <a:prstGeom prst="rect">
            <a:avLst/>
          </a:prstGeom>
          <a:noFill/>
          <a:ln>
            <a:noFill/>
          </a:ln>
        </p:spPr>
      </p:pic>
      <p:sp>
        <p:nvSpPr>
          <p:cNvPr id="188" name="Google Shape;188;g308a8c69371_0_80"/>
          <p:cNvSpPr txBox="1"/>
          <p:nvPr/>
        </p:nvSpPr>
        <p:spPr>
          <a:xfrm>
            <a:off x="7498149" y="498446"/>
            <a:ext cx="1501200" cy="338700"/>
          </a:xfrm>
          <a:prstGeom prst="rect">
            <a:avLst/>
          </a:prstGeom>
          <a:solidFill>
            <a:srgbClr val="F2DADA"/>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微軟正黑體" panose="020B0604030504040204" pitchFamily="34" charset="-120"/>
                <a:ea typeface="微軟正黑體" panose="020B0604030504040204" pitchFamily="34" charset="-120"/>
                <a:cs typeface="Arial"/>
                <a:sym typeface="Arial"/>
              </a:rPr>
              <a:t>新創相關活動</a:t>
            </a:r>
            <a:endParaRPr sz="1600" b="1">
              <a:solidFill>
                <a:srgbClr val="000000"/>
              </a:solidFill>
              <a:latin typeface="微軟正黑體" panose="020B0604030504040204" pitchFamily="34" charset="-120"/>
              <a:ea typeface="微軟正黑體" panose="020B0604030504040204" pitchFamily="34" charset="-120"/>
              <a:cs typeface="Arial"/>
              <a:sym typeface="Arial"/>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308a8c69371_0_105"/>
          <p:cNvSpPr txBox="1">
            <a:spLocks noGrp="1"/>
          </p:cNvSpPr>
          <p:nvPr>
            <p:ph type="sldNum" idx="12"/>
          </p:nvPr>
        </p:nvSpPr>
        <p:spPr>
          <a:xfrm>
            <a:off x="9929813" y="6391275"/>
            <a:ext cx="281100" cy="295200"/>
          </a:xfrm>
          <a:prstGeom prst="rect">
            <a:avLst/>
          </a:prstGeom>
          <a:noFill/>
          <a:ln>
            <a:noFill/>
          </a:ln>
        </p:spPr>
        <p:txBody>
          <a:bodyPr spcFirstLastPara="1" wrap="square" lIns="91425" tIns="45700" rIns="91425" bIns="45700" anchor="ctr" anchorCtr="0">
            <a:noAutofit/>
          </a:bodyPr>
          <a:lstStyle/>
          <a:p>
            <a:pPr algn="r">
              <a:buSzPts val="1200"/>
            </a:pPr>
            <a:fld id="{00000000-1234-1234-1234-123412341234}" type="slidenum">
              <a:rPr lang="en-US" altLang="zh-TW"/>
              <a:pPr algn="r">
                <a:buSzPts val="1200"/>
              </a:pPr>
              <a:t>13</a:t>
            </a:fld>
            <a:endParaRPr/>
          </a:p>
        </p:txBody>
      </p:sp>
      <p:sp>
        <p:nvSpPr>
          <p:cNvPr id="195" name="Google Shape;195;g308a8c69371_0_105"/>
          <p:cNvSpPr txBox="1"/>
          <p:nvPr/>
        </p:nvSpPr>
        <p:spPr>
          <a:xfrm>
            <a:off x="3552705" y="115113"/>
            <a:ext cx="2034900" cy="338700"/>
          </a:xfrm>
          <a:prstGeom prst="rect">
            <a:avLst/>
          </a:prstGeom>
          <a:solidFill>
            <a:srgbClr val="D6E3BC"/>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Arial"/>
                <a:ea typeface="Arial"/>
                <a:cs typeface="Arial"/>
                <a:sym typeface="Arial"/>
              </a:rPr>
              <a:t>機構與學校交流活動</a:t>
            </a:r>
            <a:endParaRPr sz="1400">
              <a:solidFill>
                <a:srgbClr val="000000"/>
              </a:solidFill>
              <a:latin typeface="Arial"/>
              <a:ea typeface="Arial"/>
              <a:cs typeface="Arial"/>
              <a:sym typeface="Arial"/>
            </a:endParaRPr>
          </a:p>
        </p:txBody>
      </p:sp>
      <p:sp>
        <p:nvSpPr>
          <p:cNvPr id="196" name="Google Shape;196;g308a8c69371_0_105"/>
          <p:cNvSpPr txBox="1"/>
          <p:nvPr/>
        </p:nvSpPr>
        <p:spPr>
          <a:xfrm>
            <a:off x="3091606" y="1231231"/>
            <a:ext cx="3218100" cy="307800"/>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zh-TW" altLang="en-US">
                <a:solidFill>
                  <a:schemeClr val="dk1"/>
                </a:solidFill>
                <a:highlight>
                  <a:srgbClr val="FFFFFF"/>
                </a:highlight>
                <a:latin typeface="Noto Sans TC"/>
                <a:ea typeface="Noto Sans TC"/>
                <a:cs typeface="Noto Sans TC"/>
                <a:sym typeface="Noto Sans TC"/>
              </a:rPr>
              <a:t>三創育成基金會</a:t>
            </a:r>
            <a:endParaRPr>
              <a:solidFill>
                <a:schemeClr val="dk1"/>
              </a:solidFill>
            </a:endParaRPr>
          </a:p>
        </p:txBody>
      </p:sp>
      <p:sp>
        <p:nvSpPr>
          <p:cNvPr id="197" name="Google Shape;197;g308a8c69371_0_105"/>
          <p:cNvSpPr txBox="1"/>
          <p:nvPr/>
        </p:nvSpPr>
        <p:spPr>
          <a:xfrm>
            <a:off x="2738526" y="934238"/>
            <a:ext cx="3924300" cy="338700"/>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en-US" altLang="zh-TW" sz="1600" b="1">
                <a:solidFill>
                  <a:schemeClr val="dk1"/>
                </a:solidFill>
              </a:rPr>
              <a:t>2024</a:t>
            </a:r>
            <a:r>
              <a:rPr lang="zh-TW" altLang="en-US" sz="1600" b="1">
                <a:solidFill>
                  <a:schemeClr val="dk1"/>
                </a:solidFill>
              </a:rPr>
              <a:t>台大量子</a:t>
            </a:r>
            <a:endParaRPr sz="1600" b="1">
              <a:solidFill>
                <a:schemeClr val="dk1"/>
              </a:solidFill>
            </a:endParaRPr>
          </a:p>
        </p:txBody>
      </p:sp>
      <p:pic>
        <p:nvPicPr>
          <p:cNvPr id="198" name="Google Shape;198;g308a8c69371_0_105"/>
          <p:cNvPicPr preferRelativeResize="0"/>
          <p:nvPr/>
        </p:nvPicPr>
        <p:blipFill>
          <a:blip r:embed="rId3">
            <a:alphaModFix/>
          </a:blip>
          <a:stretch>
            <a:fillRect/>
          </a:stretch>
        </p:blipFill>
        <p:spPr>
          <a:xfrm>
            <a:off x="3013326" y="1826489"/>
            <a:ext cx="3171825" cy="2105025"/>
          </a:xfrm>
          <a:prstGeom prst="rect">
            <a:avLst/>
          </a:prstGeom>
          <a:noFill/>
          <a:ln>
            <a:noFill/>
          </a:ln>
        </p:spPr>
      </p:pic>
      <p:pic>
        <p:nvPicPr>
          <p:cNvPr id="199" name="Google Shape;199;g308a8c69371_0_105"/>
          <p:cNvPicPr preferRelativeResize="0"/>
          <p:nvPr/>
        </p:nvPicPr>
        <p:blipFill>
          <a:blip r:embed="rId4">
            <a:alphaModFix/>
          </a:blip>
          <a:stretch>
            <a:fillRect/>
          </a:stretch>
        </p:blipFill>
        <p:spPr>
          <a:xfrm>
            <a:off x="3018100" y="4102726"/>
            <a:ext cx="3162300" cy="2105025"/>
          </a:xfrm>
          <a:prstGeom prst="rect">
            <a:avLst/>
          </a:prstGeom>
          <a:noFill/>
          <a:ln>
            <a:noFill/>
          </a:ln>
        </p:spPr>
      </p:pic>
      <p:sp>
        <p:nvSpPr>
          <p:cNvPr id="200" name="Google Shape;200;g308a8c69371_0_105"/>
          <p:cNvSpPr txBox="1"/>
          <p:nvPr/>
        </p:nvSpPr>
        <p:spPr>
          <a:xfrm>
            <a:off x="2999055" y="498454"/>
            <a:ext cx="3200400" cy="338700"/>
          </a:xfrm>
          <a:prstGeom prst="rect">
            <a:avLst/>
          </a:prstGeom>
          <a:solidFill>
            <a:srgbClr val="B6DDE7"/>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Arial"/>
                <a:ea typeface="Arial"/>
                <a:cs typeface="Arial"/>
                <a:sym typeface="Arial"/>
              </a:rPr>
              <a:t>科技及資訊相關展覽活動及論壇</a:t>
            </a:r>
            <a:endParaRPr sz="1600" b="1">
              <a:solidFill>
                <a:srgbClr val="000000"/>
              </a:solidFill>
              <a:latin typeface="Arial"/>
              <a:ea typeface="Arial"/>
              <a:cs typeface="Arial"/>
              <a:sym typeface="Arial"/>
            </a:endParaRPr>
          </a:p>
        </p:txBody>
      </p:sp>
      <p:pic>
        <p:nvPicPr>
          <p:cNvPr id="201" name="Google Shape;201;g308a8c69371_0_105"/>
          <p:cNvPicPr preferRelativeResize="0"/>
          <p:nvPr/>
        </p:nvPicPr>
        <p:blipFill>
          <a:blip r:embed="rId5">
            <a:alphaModFix/>
          </a:blip>
          <a:stretch>
            <a:fillRect/>
          </a:stretch>
        </p:blipFill>
        <p:spPr>
          <a:xfrm>
            <a:off x="6567951" y="1836075"/>
            <a:ext cx="3209925" cy="2143212"/>
          </a:xfrm>
          <a:prstGeom prst="rect">
            <a:avLst/>
          </a:prstGeom>
          <a:noFill/>
          <a:ln>
            <a:noFill/>
          </a:ln>
        </p:spPr>
      </p:pic>
      <p:pic>
        <p:nvPicPr>
          <p:cNvPr id="202" name="Google Shape;202;g308a8c69371_0_105"/>
          <p:cNvPicPr preferRelativeResize="0"/>
          <p:nvPr/>
        </p:nvPicPr>
        <p:blipFill>
          <a:blip r:embed="rId6">
            <a:alphaModFix/>
          </a:blip>
          <a:stretch>
            <a:fillRect/>
          </a:stretch>
        </p:blipFill>
        <p:spPr>
          <a:xfrm>
            <a:off x="6567939" y="4102725"/>
            <a:ext cx="3209925" cy="2133600"/>
          </a:xfrm>
          <a:prstGeom prst="rect">
            <a:avLst/>
          </a:prstGeom>
          <a:noFill/>
          <a:ln>
            <a:noFill/>
          </a:ln>
        </p:spPr>
      </p:pic>
      <p:sp>
        <p:nvSpPr>
          <p:cNvPr id="203" name="Google Shape;203;g308a8c69371_0_105"/>
          <p:cNvSpPr txBox="1"/>
          <p:nvPr/>
        </p:nvSpPr>
        <p:spPr>
          <a:xfrm>
            <a:off x="6639706" y="1231231"/>
            <a:ext cx="3218100" cy="307800"/>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zh-TW" altLang="en-US">
                <a:solidFill>
                  <a:schemeClr val="dk1"/>
                </a:solidFill>
                <a:highlight>
                  <a:srgbClr val="FFFFFF"/>
                </a:highlight>
                <a:latin typeface="Heiti TC"/>
                <a:ea typeface="Heiti TC"/>
                <a:cs typeface="Heiti TC"/>
                <a:sym typeface="Heiti TC"/>
              </a:rPr>
              <a:t>財團法人蔣見美教授文教基金會</a:t>
            </a:r>
            <a:endParaRPr>
              <a:solidFill>
                <a:schemeClr val="dk1"/>
              </a:solidFill>
              <a:highlight>
                <a:srgbClr val="FFFFFF"/>
              </a:highlight>
              <a:latin typeface="Noto Sans TC"/>
              <a:ea typeface="Noto Sans TC"/>
              <a:cs typeface="Noto Sans TC"/>
              <a:sym typeface="Noto Sans TC"/>
            </a:endParaRPr>
          </a:p>
        </p:txBody>
      </p:sp>
      <p:sp>
        <p:nvSpPr>
          <p:cNvPr id="204" name="Google Shape;204;g308a8c69371_0_105"/>
          <p:cNvSpPr txBox="1"/>
          <p:nvPr/>
        </p:nvSpPr>
        <p:spPr>
          <a:xfrm>
            <a:off x="6286626" y="934238"/>
            <a:ext cx="3924300" cy="338700"/>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en-US" altLang="zh-TW" sz="1600" b="1">
                <a:solidFill>
                  <a:schemeClr val="dk1"/>
                </a:solidFill>
                <a:highlight>
                  <a:srgbClr val="FFFFFF"/>
                </a:highlight>
              </a:rPr>
              <a:t>CCDF-15 </a:t>
            </a:r>
            <a:r>
              <a:rPr lang="zh-TW" altLang="en-US" sz="1600" b="1">
                <a:solidFill>
                  <a:schemeClr val="dk1"/>
                </a:solidFill>
                <a:highlight>
                  <a:srgbClr val="FFFFFF"/>
                </a:highlight>
              </a:rPr>
              <a:t>華人紀錄片提案大會</a:t>
            </a:r>
            <a:endParaRPr sz="1600" b="1">
              <a:solidFill>
                <a:schemeClr val="dk1"/>
              </a:solidFill>
            </a:endParaRPr>
          </a:p>
        </p:txBody>
      </p:sp>
      <p:sp>
        <p:nvSpPr>
          <p:cNvPr id="205" name="Google Shape;205;g308a8c69371_0_105"/>
          <p:cNvSpPr txBox="1"/>
          <p:nvPr/>
        </p:nvSpPr>
        <p:spPr>
          <a:xfrm>
            <a:off x="7231317" y="498454"/>
            <a:ext cx="2034900" cy="338700"/>
          </a:xfrm>
          <a:prstGeom prst="rect">
            <a:avLst/>
          </a:prstGeom>
          <a:solidFill>
            <a:srgbClr val="D6E3BC"/>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Arial"/>
                <a:ea typeface="Arial"/>
                <a:cs typeface="Arial"/>
                <a:sym typeface="Arial"/>
              </a:rPr>
              <a:t>機構與學校交流活動</a:t>
            </a:r>
            <a:endParaRPr sz="1400">
              <a:solidFill>
                <a:srgbClr val="000000"/>
              </a:solidFill>
              <a:latin typeface="Arial"/>
              <a:ea typeface="Arial"/>
              <a:cs typeface="Arial"/>
              <a:sym typeface="Arial"/>
            </a:endParaRPr>
          </a:p>
        </p:txBody>
      </p:sp>
      <p:sp>
        <p:nvSpPr>
          <p:cNvPr id="206" name="Google Shape;206;g308a8c69371_0_105"/>
          <p:cNvSpPr txBox="1"/>
          <p:nvPr/>
        </p:nvSpPr>
        <p:spPr>
          <a:xfrm>
            <a:off x="7498149" y="115121"/>
            <a:ext cx="1501200" cy="338700"/>
          </a:xfrm>
          <a:prstGeom prst="rect">
            <a:avLst/>
          </a:prstGeom>
          <a:solidFill>
            <a:srgbClr val="F2DADA"/>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Arial"/>
                <a:ea typeface="Arial"/>
                <a:cs typeface="Arial"/>
                <a:sym typeface="Arial"/>
              </a:rPr>
              <a:t>新創相關活動</a:t>
            </a:r>
            <a:endParaRPr sz="1600" b="1">
              <a:solidFill>
                <a:srgbClr val="000000"/>
              </a:solidFill>
              <a:latin typeface="Arial"/>
              <a:ea typeface="Arial"/>
              <a:cs typeface="Arial"/>
              <a:sym typeface="Arial"/>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1"/>
          <p:cNvSpPr txBox="1"/>
          <p:nvPr/>
        </p:nvSpPr>
        <p:spPr>
          <a:xfrm>
            <a:off x="3098800" y="185739"/>
            <a:ext cx="7317680" cy="796925"/>
          </a:xfrm>
          <a:prstGeom prst="rect">
            <a:avLst/>
          </a:prstGeom>
          <a:noFill/>
          <a:ln>
            <a:noFill/>
          </a:ln>
        </p:spPr>
        <p:txBody>
          <a:bodyPr spcFirstLastPara="1" wrap="square" lIns="91425" tIns="45700" rIns="91425" bIns="45700" anchor="ctr" anchorCtr="0">
            <a:noAutofit/>
          </a:bodyPr>
          <a:lstStyle/>
          <a:p>
            <a:pPr>
              <a:buClr>
                <a:schemeClr val="dk1"/>
              </a:buClr>
              <a:buSzPts val="2800"/>
            </a:pPr>
            <a:r>
              <a:rPr lang="zh-TW" altLang="en-US" sz="2800" b="1" dirty="0">
                <a:solidFill>
                  <a:schemeClr val="dk1"/>
                </a:solidFill>
                <a:latin typeface="微軟正黑體" panose="020B0604030504040204" pitchFamily="34" charset="-120"/>
                <a:ea typeface="微軟正黑體" panose="020B0604030504040204" pitchFamily="34" charset="-120"/>
                <a:cs typeface="DFKai-SB"/>
                <a:sym typeface="DFKai-SB"/>
              </a:rPr>
              <a:t>三、育成基金會</a:t>
            </a:r>
            <a:r>
              <a:rPr lang="en-US" altLang="zh-TW" sz="2800" b="1" dirty="0">
                <a:solidFill>
                  <a:schemeClr val="dk1"/>
                </a:solidFill>
                <a:latin typeface="微軟正黑體" panose="020B0604030504040204" pitchFamily="34" charset="-120"/>
                <a:ea typeface="微軟正黑體" panose="020B0604030504040204" pitchFamily="34" charset="-120"/>
                <a:cs typeface="DFKai-SB"/>
                <a:sym typeface="DFKai-SB"/>
              </a:rPr>
              <a:t>_</a:t>
            </a:r>
            <a:r>
              <a:rPr lang="zh-TW" altLang="en-US" sz="2800" b="1" dirty="0">
                <a:solidFill>
                  <a:schemeClr val="dk1"/>
                </a:solidFill>
                <a:latin typeface="微軟正黑體" panose="020B0604030504040204" pitchFamily="34" charset="-120"/>
                <a:ea typeface="微軟正黑體" panose="020B0604030504040204" pitchFamily="34" charset="-120"/>
                <a:cs typeface="DFKai-SB"/>
                <a:sym typeface="DFKai-SB"/>
              </a:rPr>
              <a:t>舉辦或贊助創業情形</a:t>
            </a:r>
            <a:endParaRPr sz="2800" b="1" dirty="0">
              <a:solidFill>
                <a:schemeClr val="dk1"/>
              </a:solidFill>
              <a:latin typeface="微軟正黑體" panose="020B0604030504040204" pitchFamily="34" charset="-120"/>
              <a:ea typeface="微軟正黑體" panose="020B0604030504040204" pitchFamily="34" charset="-120"/>
              <a:cs typeface="DFKai-SB"/>
              <a:sym typeface="DFKai-SB"/>
            </a:endParaRPr>
          </a:p>
        </p:txBody>
      </p:sp>
      <p:sp>
        <p:nvSpPr>
          <p:cNvPr id="41" name="Google Shape;41;p1"/>
          <p:cNvSpPr txBox="1">
            <a:spLocks noGrp="1"/>
          </p:cNvSpPr>
          <p:nvPr>
            <p:ph type="title"/>
          </p:nvPr>
        </p:nvSpPr>
        <p:spPr>
          <a:xfrm>
            <a:off x="1946569" y="1085091"/>
            <a:ext cx="3881437" cy="509588"/>
          </a:xfrm>
          <a:prstGeom prst="rect">
            <a:avLst/>
          </a:prstGeom>
          <a:noFill/>
          <a:ln>
            <a:noFill/>
          </a:ln>
        </p:spPr>
        <p:txBody>
          <a:bodyPr spcFirstLastPara="1" vert="horz" wrap="square" lIns="0" tIns="0" rIns="0" bIns="0" rtlCol="0" anchor="ctr" anchorCtr="0">
            <a:normAutofit/>
          </a:bodyPr>
          <a:lstStyle/>
          <a:p>
            <a:pPr>
              <a:lnSpc>
                <a:spcPct val="100000"/>
              </a:lnSpc>
              <a:spcBef>
                <a:spcPts val="0"/>
              </a:spcBef>
              <a:buSzPts val="1400"/>
            </a:pPr>
            <a:r>
              <a:rPr lang="zh-TW" altLang="en-US" sz="2400">
                <a:cs typeface="DFKai-SB"/>
                <a:sym typeface="DFKai-SB"/>
              </a:rPr>
              <a:t>基金會舉辦活動</a:t>
            </a:r>
            <a:endParaRPr sz="2400">
              <a:cs typeface="DFKai-SB"/>
              <a:sym typeface="DFKai-SB"/>
            </a:endParaRPr>
          </a:p>
        </p:txBody>
      </p:sp>
      <p:graphicFrame>
        <p:nvGraphicFramePr>
          <p:cNvPr id="42" name="Google Shape;42;p1"/>
          <p:cNvGraphicFramePr/>
          <p:nvPr>
            <p:extLst/>
          </p:nvPr>
        </p:nvGraphicFramePr>
        <p:xfrm>
          <a:off x="6313130" y="5181712"/>
          <a:ext cx="4032450" cy="1069850"/>
        </p:xfrm>
        <a:graphic>
          <a:graphicData uri="http://schemas.openxmlformats.org/drawingml/2006/table">
            <a:tbl>
              <a:tblPr>
                <a:noFill/>
              </a:tblPr>
              <a:tblGrid>
                <a:gridCol w="1642850">
                  <a:extLst>
                    <a:ext uri="{9D8B030D-6E8A-4147-A177-3AD203B41FA5}">
                      <a16:colId xmlns:a16="http://schemas.microsoft.com/office/drawing/2014/main" val="20000"/>
                    </a:ext>
                  </a:extLst>
                </a:gridCol>
                <a:gridCol w="597400">
                  <a:extLst>
                    <a:ext uri="{9D8B030D-6E8A-4147-A177-3AD203B41FA5}">
                      <a16:colId xmlns:a16="http://schemas.microsoft.com/office/drawing/2014/main" val="20001"/>
                    </a:ext>
                  </a:extLst>
                </a:gridCol>
                <a:gridCol w="597400">
                  <a:extLst>
                    <a:ext uri="{9D8B030D-6E8A-4147-A177-3AD203B41FA5}">
                      <a16:colId xmlns:a16="http://schemas.microsoft.com/office/drawing/2014/main" val="20002"/>
                    </a:ext>
                  </a:extLst>
                </a:gridCol>
                <a:gridCol w="597400">
                  <a:extLst>
                    <a:ext uri="{9D8B030D-6E8A-4147-A177-3AD203B41FA5}">
                      <a16:colId xmlns:a16="http://schemas.microsoft.com/office/drawing/2014/main" val="20003"/>
                    </a:ext>
                  </a:extLst>
                </a:gridCol>
                <a:gridCol w="597400">
                  <a:extLst>
                    <a:ext uri="{9D8B030D-6E8A-4147-A177-3AD203B41FA5}">
                      <a16:colId xmlns:a16="http://schemas.microsoft.com/office/drawing/2014/main" val="20004"/>
                    </a:ext>
                  </a:extLst>
                </a:gridCol>
              </a:tblGrid>
              <a:tr h="533125">
                <a:tc>
                  <a:txBody>
                    <a:bodyPr/>
                    <a:lstStyle/>
                    <a:p>
                      <a:pPr marL="0" marR="0" lvl="0" indent="0" algn="ctr" rtl="0">
                        <a:lnSpc>
                          <a:spcPct val="100000"/>
                        </a:lnSpc>
                        <a:spcBef>
                          <a:spcPts val="0"/>
                        </a:spcBef>
                        <a:spcAft>
                          <a:spcPts val="0"/>
                        </a:spcAft>
                        <a:buClr>
                          <a:srgbClr val="000000"/>
                        </a:buClr>
                        <a:buSzPts val="1800"/>
                        <a:buFont typeface="Arial"/>
                        <a:buNone/>
                      </a:pPr>
                      <a:r>
                        <a:rPr lang="zh-TW" sz="1800" b="0" i="0" u="none" strike="noStrike" cap="none" dirty="0">
                          <a:solidFill>
                            <a:schemeClr val="lt1"/>
                          </a:solidFill>
                          <a:latin typeface="微軟正黑體" panose="020B0604030504040204" pitchFamily="34" charset="-120"/>
                          <a:ea typeface="微軟正黑體" panose="020B0604030504040204" pitchFamily="34" charset="-120"/>
                          <a:cs typeface="Times New Roman"/>
                          <a:sym typeface="Times New Roman"/>
                        </a:rPr>
                        <a:t>舉辦方式</a:t>
                      </a:r>
                      <a:endParaRPr sz="1400" u="none" strike="noStrike" cap="none" dirty="0">
                        <a:latin typeface="微軟正黑體" panose="020B0604030504040204" pitchFamily="34" charset="-120"/>
                        <a:ea typeface="微軟正黑體" panose="020B0604030504040204" pitchFamily="34" charset="-120"/>
                      </a:endParaRPr>
                    </a:p>
                  </a:txBody>
                  <a:tcPr marL="7625" marR="7625" marT="7625" marB="0" anchor="ctr">
                    <a:solidFill>
                      <a:srgbClr val="3073C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zh-TW" sz="1800" b="0" u="none" strike="noStrike" cap="none">
                          <a:solidFill>
                            <a:schemeClr val="lt1"/>
                          </a:solidFill>
                          <a:latin typeface="微軟正黑體" panose="020B0604030504040204" pitchFamily="34" charset="-120"/>
                          <a:ea typeface="微軟正黑體" panose="020B0604030504040204" pitchFamily="34" charset="-120"/>
                          <a:cs typeface="Times New Roman"/>
                          <a:sym typeface="Times New Roman"/>
                        </a:rPr>
                        <a:t>自辦</a:t>
                      </a:r>
                      <a:endParaRPr sz="1800" b="0" i="0" u="none" strike="noStrike" cap="none">
                        <a:solidFill>
                          <a:schemeClr val="lt1"/>
                        </a:solidFill>
                        <a:latin typeface="微軟正黑體" panose="020B0604030504040204" pitchFamily="34" charset="-120"/>
                        <a:ea typeface="微軟正黑體" panose="020B0604030504040204" pitchFamily="34" charset="-120"/>
                        <a:cs typeface="Times New Roman"/>
                        <a:sym typeface="Times New Roman"/>
                      </a:endParaRPr>
                    </a:p>
                  </a:txBody>
                  <a:tcPr marL="7625" marR="7625" marT="7625" marB="0" anchor="ctr">
                    <a:solidFill>
                      <a:srgbClr val="3073C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zh-TW" sz="1800" b="0" u="none" strike="noStrike" cap="none">
                          <a:solidFill>
                            <a:schemeClr val="lt1"/>
                          </a:solidFill>
                          <a:latin typeface="微軟正黑體" panose="020B0604030504040204" pitchFamily="34" charset="-120"/>
                          <a:ea typeface="微軟正黑體" panose="020B0604030504040204" pitchFamily="34" charset="-120"/>
                          <a:cs typeface="Times New Roman"/>
                          <a:sym typeface="Times New Roman"/>
                        </a:rPr>
                        <a:t>協辦</a:t>
                      </a:r>
                      <a:endParaRPr sz="1800" b="0" i="0" u="none" strike="noStrike" cap="none">
                        <a:solidFill>
                          <a:schemeClr val="lt1"/>
                        </a:solidFill>
                        <a:latin typeface="微軟正黑體" panose="020B0604030504040204" pitchFamily="34" charset="-120"/>
                        <a:ea typeface="微軟正黑體" panose="020B0604030504040204" pitchFamily="34" charset="-120"/>
                        <a:cs typeface="Times New Roman"/>
                        <a:sym typeface="Times New Roman"/>
                      </a:endParaRPr>
                    </a:p>
                  </a:txBody>
                  <a:tcPr marL="7625" marR="7625" marT="7625" marB="0" anchor="ctr">
                    <a:solidFill>
                      <a:srgbClr val="3073C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zh-TW" sz="1800" b="0" u="none" strike="noStrike" cap="none">
                          <a:solidFill>
                            <a:schemeClr val="lt1"/>
                          </a:solidFill>
                          <a:latin typeface="微軟正黑體" panose="020B0604030504040204" pitchFamily="34" charset="-120"/>
                          <a:ea typeface="微軟正黑體" panose="020B0604030504040204" pitchFamily="34" charset="-120"/>
                          <a:cs typeface="Times New Roman"/>
                          <a:sym typeface="Times New Roman"/>
                        </a:rPr>
                        <a:t>租賃</a:t>
                      </a:r>
                      <a:endParaRPr sz="1800" b="0" i="0" u="none" strike="noStrike" cap="none">
                        <a:solidFill>
                          <a:schemeClr val="lt1"/>
                        </a:solidFill>
                        <a:latin typeface="微軟正黑體" panose="020B0604030504040204" pitchFamily="34" charset="-120"/>
                        <a:ea typeface="微軟正黑體" panose="020B0604030504040204" pitchFamily="34" charset="-120"/>
                        <a:cs typeface="Times New Roman"/>
                        <a:sym typeface="Times New Roman"/>
                      </a:endParaRPr>
                    </a:p>
                  </a:txBody>
                  <a:tcPr marL="7625" marR="7625" marT="7625" marB="0" anchor="ctr">
                    <a:solidFill>
                      <a:srgbClr val="3073C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zh-TW" sz="1800" b="0" u="none" strike="noStrike" cap="none">
                          <a:solidFill>
                            <a:schemeClr val="lt1"/>
                          </a:solidFill>
                          <a:latin typeface="微軟正黑體" panose="020B0604030504040204" pitchFamily="34" charset="-120"/>
                          <a:ea typeface="微軟正黑體" panose="020B0604030504040204" pitchFamily="34" charset="-120"/>
                          <a:cs typeface="Times New Roman"/>
                          <a:sym typeface="Times New Roman"/>
                        </a:rPr>
                        <a:t>總計</a:t>
                      </a:r>
                      <a:endParaRPr sz="1800" b="0" i="0" u="none" strike="noStrike" cap="none">
                        <a:solidFill>
                          <a:schemeClr val="lt1"/>
                        </a:solidFill>
                        <a:latin typeface="微軟正黑體" panose="020B0604030504040204" pitchFamily="34" charset="-120"/>
                        <a:ea typeface="微軟正黑體" panose="020B0604030504040204" pitchFamily="34" charset="-120"/>
                        <a:cs typeface="Times New Roman"/>
                        <a:sym typeface="Times New Roman"/>
                      </a:endParaRPr>
                    </a:p>
                  </a:txBody>
                  <a:tcPr marL="7625" marR="7625" marT="7625" marB="0" anchor="ctr">
                    <a:solidFill>
                      <a:srgbClr val="3073C8"/>
                    </a:solidFill>
                  </a:tcPr>
                </a:tc>
                <a:extLst>
                  <a:ext uri="{0D108BD9-81ED-4DB2-BD59-A6C34878D82A}">
                    <a16:rowId xmlns:a16="http://schemas.microsoft.com/office/drawing/2014/main" val="10000"/>
                  </a:ext>
                </a:extLst>
              </a:tr>
              <a:tr h="536725">
                <a:tc>
                  <a:txBody>
                    <a:bodyPr/>
                    <a:lstStyle/>
                    <a:p>
                      <a:pPr marL="0" marR="0" lvl="0" indent="0" algn="ctr" rtl="0">
                        <a:lnSpc>
                          <a:spcPct val="100000"/>
                        </a:lnSpc>
                        <a:spcBef>
                          <a:spcPts val="0"/>
                        </a:spcBef>
                        <a:spcAft>
                          <a:spcPts val="0"/>
                        </a:spcAft>
                        <a:buClr>
                          <a:srgbClr val="000000"/>
                        </a:buClr>
                        <a:buSzPts val="1600"/>
                        <a:buFont typeface="Arial"/>
                        <a:buNone/>
                      </a:pPr>
                      <a:r>
                        <a:rPr lang="zh-TW" sz="1600" b="0" u="none" strike="noStrike" cap="none">
                          <a:latin typeface="微軟正黑體" panose="020B0604030504040204" pitchFamily="34" charset="-120"/>
                          <a:ea typeface="微軟正黑體" panose="020B0604030504040204" pitchFamily="34" charset="-120"/>
                          <a:cs typeface="Times New Roman"/>
                          <a:sym typeface="Times New Roman"/>
                        </a:rPr>
                        <a:t>(不重複)場次</a:t>
                      </a:r>
                      <a:endParaRPr sz="1600" b="0" u="none" strike="noStrike" cap="none">
                        <a:latin typeface="微軟正黑體" panose="020B0604030504040204" pitchFamily="34" charset="-120"/>
                        <a:ea typeface="微軟正黑體" panose="020B0604030504040204" pitchFamily="34" charset="-120"/>
                        <a:cs typeface="Times New Roman"/>
                        <a:sym typeface="Times New Roman"/>
                      </a:endParaRPr>
                    </a:p>
                  </a:txBody>
                  <a:tcPr marL="7625" marR="7625" marT="7625"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altLang="zh-TW" sz="1800" u="none" strike="noStrike" cap="none" dirty="0">
                          <a:solidFill>
                            <a:schemeClr val="tx1"/>
                          </a:solidFill>
                          <a:latin typeface="微軟正黑體" panose="020B0604030504040204" pitchFamily="34" charset="-120"/>
                          <a:ea typeface="微軟正黑體" panose="020B0604030504040204" pitchFamily="34" charset="-120"/>
                          <a:cs typeface="Times New Roman"/>
                          <a:sym typeface="Times New Roman"/>
                        </a:rPr>
                        <a:t>7</a:t>
                      </a:r>
                      <a:endParaRPr sz="1800" b="0" i="0" u="none" strike="noStrike" cap="none" dirty="0">
                        <a:solidFill>
                          <a:schemeClr val="tx1"/>
                        </a:solidFill>
                        <a:latin typeface="微軟正黑體" panose="020B0604030504040204" pitchFamily="34" charset="-120"/>
                        <a:ea typeface="微軟正黑體" panose="020B0604030504040204" pitchFamily="34" charset="-120"/>
                        <a:cs typeface="Times New Roman"/>
                        <a:sym typeface="Times New Roman"/>
                      </a:endParaRPr>
                    </a:p>
                  </a:txBody>
                  <a:tcPr marL="9525" marR="9525" marT="9525"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altLang="zh-TW" sz="1800" dirty="0">
                          <a:solidFill>
                            <a:schemeClr val="tx1"/>
                          </a:solidFill>
                          <a:latin typeface="微軟正黑體" panose="020B0604030504040204" pitchFamily="34" charset="-120"/>
                          <a:ea typeface="微軟正黑體" panose="020B0604030504040204" pitchFamily="34" charset="-120"/>
                          <a:cs typeface="Times New Roman"/>
                          <a:sym typeface="Times New Roman"/>
                        </a:rPr>
                        <a:t>24</a:t>
                      </a:r>
                      <a:endParaRPr sz="1800" dirty="0">
                        <a:solidFill>
                          <a:schemeClr val="tx1"/>
                        </a:solidFill>
                        <a:latin typeface="微軟正黑體" panose="020B0604030504040204" pitchFamily="34" charset="-120"/>
                        <a:ea typeface="微軟正黑體" panose="020B0604030504040204" pitchFamily="34" charset="-120"/>
                        <a:cs typeface="Times New Roman"/>
                        <a:sym typeface="Times New Roman"/>
                      </a:endParaRPr>
                    </a:p>
                  </a:txBody>
                  <a:tcPr marL="9525" marR="9525" marT="9525"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zh-TW" sz="1800" b="0" i="0" u="none" strike="noStrike" cap="none" dirty="0">
                          <a:solidFill>
                            <a:schemeClr val="tx1"/>
                          </a:solidFill>
                          <a:latin typeface="微軟正黑體" panose="020B0604030504040204" pitchFamily="34" charset="-120"/>
                          <a:ea typeface="微軟正黑體" panose="020B0604030504040204" pitchFamily="34" charset="-120"/>
                          <a:cs typeface="Times New Roman"/>
                          <a:sym typeface="Times New Roman"/>
                        </a:rPr>
                        <a:t>3</a:t>
                      </a:r>
                      <a:r>
                        <a:rPr lang="en-US" altLang="zh-TW" sz="1800" b="0" i="0" u="none" strike="noStrike" cap="none" dirty="0">
                          <a:solidFill>
                            <a:schemeClr val="tx1"/>
                          </a:solidFill>
                          <a:latin typeface="微軟正黑體" panose="020B0604030504040204" pitchFamily="34" charset="-120"/>
                          <a:ea typeface="微軟正黑體" panose="020B0604030504040204" pitchFamily="34" charset="-120"/>
                          <a:cs typeface="Times New Roman"/>
                          <a:sym typeface="Times New Roman"/>
                        </a:rPr>
                        <a:t>6</a:t>
                      </a:r>
                      <a:endParaRPr sz="1400" u="none" strike="noStrike" cap="none" dirty="0">
                        <a:solidFill>
                          <a:schemeClr val="tx1"/>
                        </a:solidFill>
                        <a:latin typeface="微軟正黑體" panose="020B0604030504040204" pitchFamily="34" charset="-120"/>
                        <a:ea typeface="微軟正黑體" panose="020B0604030504040204" pitchFamily="34" charset="-120"/>
                      </a:endParaRPr>
                    </a:p>
                  </a:txBody>
                  <a:tcPr marL="9525" marR="9525" marT="9525"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altLang="zh-TW" sz="1800" b="0" i="0" u="none" strike="noStrike" cap="none" dirty="0">
                          <a:solidFill>
                            <a:srgbClr val="FF0000"/>
                          </a:solidFill>
                          <a:latin typeface="微軟正黑體" panose="020B0604030504040204" pitchFamily="34" charset="-120"/>
                          <a:ea typeface="微軟正黑體" panose="020B0604030504040204" pitchFamily="34" charset="-120"/>
                          <a:cs typeface="Times New Roman"/>
                          <a:sym typeface="Times New Roman"/>
                        </a:rPr>
                        <a:t>67</a:t>
                      </a:r>
                      <a:endParaRPr sz="1800" b="0" i="0" u="none" strike="noStrike" cap="none" dirty="0">
                        <a:solidFill>
                          <a:srgbClr val="FF0000"/>
                        </a:solidFill>
                        <a:latin typeface="微軟正黑體" panose="020B0604030504040204" pitchFamily="34" charset="-120"/>
                        <a:ea typeface="微軟正黑體" panose="020B0604030504040204" pitchFamily="34" charset="-120"/>
                        <a:cs typeface="Times New Roman"/>
                        <a:sym typeface="Times New Roman"/>
                      </a:endParaRPr>
                    </a:p>
                  </a:txBody>
                  <a:tcPr marL="9525" marR="9525" marT="9525" marB="0" anchor="ctr"/>
                </a:tc>
                <a:extLst>
                  <a:ext uri="{0D108BD9-81ED-4DB2-BD59-A6C34878D82A}">
                    <a16:rowId xmlns:a16="http://schemas.microsoft.com/office/drawing/2014/main" val="10001"/>
                  </a:ext>
                </a:extLst>
              </a:tr>
            </a:tbl>
          </a:graphicData>
        </a:graphic>
      </p:graphicFrame>
      <p:graphicFrame>
        <p:nvGraphicFramePr>
          <p:cNvPr id="43" name="Google Shape;43;p1"/>
          <p:cNvGraphicFramePr/>
          <p:nvPr>
            <p:extLst/>
          </p:nvPr>
        </p:nvGraphicFramePr>
        <p:xfrm>
          <a:off x="1991544" y="1844826"/>
          <a:ext cx="4176450" cy="4439400"/>
        </p:xfrm>
        <a:graphic>
          <a:graphicData uri="http://schemas.openxmlformats.org/drawingml/2006/table">
            <a:tbl>
              <a:tblPr>
                <a:noFill/>
              </a:tblPr>
              <a:tblGrid>
                <a:gridCol w="2834025">
                  <a:extLst>
                    <a:ext uri="{9D8B030D-6E8A-4147-A177-3AD203B41FA5}">
                      <a16:colId xmlns:a16="http://schemas.microsoft.com/office/drawing/2014/main" val="20000"/>
                    </a:ext>
                  </a:extLst>
                </a:gridCol>
                <a:gridCol w="1342425">
                  <a:extLst>
                    <a:ext uri="{9D8B030D-6E8A-4147-A177-3AD203B41FA5}">
                      <a16:colId xmlns:a16="http://schemas.microsoft.com/office/drawing/2014/main" val="20001"/>
                    </a:ext>
                  </a:extLst>
                </a:gridCol>
              </a:tblGrid>
              <a:tr h="739900">
                <a:tc>
                  <a:txBody>
                    <a:bodyPr/>
                    <a:lstStyle/>
                    <a:p>
                      <a:pPr marL="0" marR="0" lvl="0" indent="0" algn="ctr" rtl="0">
                        <a:lnSpc>
                          <a:spcPct val="100000"/>
                        </a:lnSpc>
                        <a:spcBef>
                          <a:spcPts val="0"/>
                        </a:spcBef>
                        <a:spcAft>
                          <a:spcPts val="0"/>
                        </a:spcAft>
                        <a:buClr>
                          <a:srgbClr val="000000"/>
                        </a:buClr>
                        <a:buSzPts val="2000"/>
                        <a:buFont typeface="Arial"/>
                        <a:buNone/>
                      </a:pPr>
                      <a:r>
                        <a:rPr lang="zh-TW" sz="2000" b="0" u="none" strike="noStrike" cap="none" dirty="0">
                          <a:solidFill>
                            <a:schemeClr val="lt1"/>
                          </a:solidFill>
                          <a:latin typeface="微軟正黑體" panose="020B0604030504040204" pitchFamily="34" charset="-120"/>
                          <a:ea typeface="微軟正黑體" panose="020B0604030504040204" pitchFamily="34" charset="-120"/>
                          <a:cs typeface="Times New Roman"/>
                          <a:sym typeface="Times New Roman"/>
                        </a:rPr>
                        <a:t>活動類型</a:t>
                      </a:r>
                      <a:endParaRPr sz="1400" u="none" strike="noStrike" cap="none" dirty="0">
                        <a:latin typeface="微軟正黑體" panose="020B0604030504040204" pitchFamily="34" charset="-120"/>
                        <a:ea typeface="微軟正黑體" panose="020B0604030504040204" pitchFamily="34" charset="-120"/>
                      </a:endParaRPr>
                    </a:p>
                  </a:txBody>
                  <a:tcPr marL="7625" marR="7625" marT="7625" marB="0" anchor="ctr">
                    <a:solidFill>
                      <a:srgbClr val="3073C8"/>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zh-TW" sz="2000" b="0" u="none" strike="noStrike" cap="none">
                          <a:solidFill>
                            <a:schemeClr val="lt1"/>
                          </a:solidFill>
                          <a:latin typeface="微軟正黑體" panose="020B0604030504040204" pitchFamily="34" charset="-120"/>
                          <a:ea typeface="微軟正黑體" panose="020B0604030504040204" pitchFamily="34" charset="-120"/>
                          <a:cs typeface="Times New Roman"/>
                          <a:sym typeface="Times New Roman"/>
                        </a:rPr>
                        <a:t>統計場數</a:t>
                      </a:r>
                      <a:endParaRPr sz="2000" b="0" u="none" strike="noStrike" cap="none">
                        <a:solidFill>
                          <a:schemeClr val="lt1"/>
                        </a:solidFill>
                        <a:latin typeface="微軟正黑體" panose="020B0604030504040204" pitchFamily="34" charset="-120"/>
                        <a:ea typeface="微軟正黑體" panose="020B0604030504040204" pitchFamily="34" charset="-120"/>
                        <a:cs typeface="Times New Roman"/>
                        <a:sym typeface="Times New Roman"/>
                      </a:endParaRPr>
                    </a:p>
                    <a:p>
                      <a:pPr marL="0" marR="0" lvl="0" indent="0" algn="ctr" rtl="0">
                        <a:lnSpc>
                          <a:spcPct val="100000"/>
                        </a:lnSpc>
                        <a:spcBef>
                          <a:spcPts val="0"/>
                        </a:spcBef>
                        <a:spcAft>
                          <a:spcPts val="0"/>
                        </a:spcAft>
                        <a:buClr>
                          <a:srgbClr val="000000"/>
                        </a:buClr>
                        <a:buSzPts val="1400"/>
                        <a:buFont typeface="Arial"/>
                        <a:buNone/>
                      </a:pPr>
                      <a:r>
                        <a:rPr lang="zh-TW" sz="1400" b="0" u="none" strike="noStrike" cap="none">
                          <a:solidFill>
                            <a:schemeClr val="lt1"/>
                          </a:solidFill>
                          <a:latin typeface="微軟正黑體" panose="020B0604030504040204" pitchFamily="34" charset="-120"/>
                          <a:ea typeface="微軟正黑體" panose="020B0604030504040204" pitchFamily="34" charset="-120"/>
                          <a:cs typeface="Times New Roman"/>
                          <a:sym typeface="Times New Roman"/>
                        </a:rPr>
                        <a:t>(每場次活動可能有複數類型)</a:t>
                      </a:r>
                      <a:endParaRPr sz="1400" b="0" u="none" strike="noStrike" cap="none">
                        <a:solidFill>
                          <a:schemeClr val="lt1"/>
                        </a:solidFill>
                        <a:latin typeface="微軟正黑體" panose="020B0604030504040204" pitchFamily="34" charset="-120"/>
                        <a:ea typeface="微軟正黑體" panose="020B0604030504040204" pitchFamily="34" charset="-120"/>
                        <a:cs typeface="Times New Roman"/>
                        <a:sym typeface="Times New Roman"/>
                      </a:endParaRPr>
                    </a:p>
                  </a:txBody>
                  <a:tcPr marL="7625" marR="7625" marT="7625" marB="0" anchor="ctr">
                    <a:solidFill>
                      <a:srgbClr val="3073C8"/>
                    </a:solidFill>
                  </a:tcPr>
                </a:tc>
                <a:extLst>
                  <a:ext uri="{0D108BD9-81ED-4DB2-BD59-A6C34878D82A}">
                    <a16:rowId xmlns:a16="http://schemas.microsoft.com/office/drawing/2014/main" val="10000"/>
                  </a:ext>
                </a:extLst>
              </a:tr>
              <a:tr h="739900">
                <a:tc>
                  <a:txBody>
                    <a:bodyPr/>
                    <a:lstStyle/>
                    <a:p>
                      <a:pPr marL="0" marR="0" lvl="0" indent="0" algn="ctr" rtl="0">
                        <a:lnSpc>
                          <a:spcPct val="100000"/>
                        </a:lnSpc>
                        <a:spcBef>
                          <a:spcPts val="0"/>
                        </a:spcBef>
                        <a:spcAft>
                          <a:spcPts val="0"/>
                        </a:spcAft>
                        <a:buClr>
                          <a:srgbClr val="000000"/>
                        </a:buClr>
                        <a:buSzPts val="1800"/>
                        <a:buFont typeface="Arial"/>
                        <a:buNone/>
                      </a:pPr>
                      <a:r>
                        <a:rPr lang="zh-TW" sz="1800" b="0" u="none" strike="noStrike" cap="none" dirty="0">
                          <a:latin typeface="微軟正黑體" panose="020B0604030504040204" pitchFamily="34" charset="-120"/>
                          <a:ea typeface="微軟正黑體" panose="020B0604030504040204" pitchFamily="34" charset="-120"/>
                          <a:cs typeface="Times New Roman"/>
                          <a:sym typeface="Times New Roman"/>
                        </a:rPr>
                        <a:t>創業大賽</a:t>
                      </a:r>
                      <a:endParaRPr sz="1800" b="0" i="0" u="none" strike="noStrike" cap="none" dirty="0">
                        <a:solidFill>
                          <a:srgbClr val="000000"/>
                        </a:solidFill>
                        <a:latin typeface="微軟正黑體" panose="020B0604030504040204" pitchFamily="34" charset="-120"/>
                        <a:ea typeface="微軟正黑體" panose="020B0604030504040204" pitchFamily="34" charset="-120"/>
                        <a:cs typeface="Times New Roman"/>
                        <a:sym typeface="Times New Roman"/>
                      </a:endParaRPr>
                    </a:p>
                  </a:txBody>
                  <a:tcPr marL="7625" marR="7625" marT="7625"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altLang="zh-TW" sz="1800" b="0" i="0" u="none" strike="noStrike" cap="none" dirty="0">
                          <a:solidFill>
                            <a:srgbClr val="FF0000"/>
                          </a:solidFill>
                          <a:latin typeface="微軟正黑體" panose="020B0604030504040204" pitchFamily="34" charset="-120"/>
                          <a:ea typeface="微軟正黑體" panose="020B0604030504040204" pitchFamily="34" charset="-120"/>
                          <a:cs typeface="Times New Roman"/>
                          <a:sym typeface="Times New Roman"/>
                        </a:rPr>
                        <a:t>2</a:t>
                      </a:r>
                      <a:endParaRPr sz="1400" u="none" strike="noStrike" cap="none" dirty="0">
                        <a:latin typeface="微軟正黑體" panose="020B0604030504040204" pitchFamily="34" charset="-120"/>
                        <a:ea typeface="微軟正黑體" panose="020B0604030504040204" pitchFamily="34" charset="-120"/>
                      </a:endParaRPr>
                    </a:p>
                  </a:txBody>
                  <a:tcPr marL="9525" marR="9525" marT="9525" marB="0" anchor="ctr"/>
                </a:tc>
                <a:extLst>
                  <a:ext uri="{0D108BD9-81ED-4DB2-BD59-A6C34878D82A}">
                    <a16:rowId xmlns:a16="http://schemas.microsoft.com/office/drawing/2014/main" val="10001"/>
                  </a:ext>
                </a:extLst>
              </a:tr>
              <a:tr h="739900">
                <a:tc>
                  <a:txBody>
                    <a:bodyPr/>
                    <a:lstStyle/>
                    <a:p>
                      <a:pPr marL="0" marR="0" lvl="0" indent="0" algn="ctr" rtl="0">
                        <a:lnSpc>
                          <a:spcPct val="100000"/>
                        </a:lnSpc>
                        <a:spcBef>
                          <a:spcPts val="0"/>
                        </a:spcBef>
                        <a:spcAft>
                          <a:spcPts val="0"/>
                        </a:spcAft>
                        <a:buClr>
                          <a:srgbClr val="000000"/>
                        </a:buClr>
                        <a:buSzPts val="1800"/>
                        <a:buFont typeface="Arial"/>
                        <a:buNone/>
                      </a:pPr>
                      <a:r>
                        <a:rPr lang="zh-TW" sz="1800" b="0" u="none" strike="noStrike" cap="none" dirty="0">
                          <a:latin typeface="微軟正黑體" panose="020B0604030504040204" pitchFamily="34" charset="-120"/>
                          <a:ea typeface="微軟正黑體" panose="020B0604030504040204" pitchFamily="34" charset="-120"/>
                          <a:cs typeface="Times New Roman"/>
                          <a:sym typeface="Times New Roman"/>
                        </a:rPr>
                        <a:t>學生青年創業參加國際資訊產品設計大賽</a:t>
                      </a:r>
                      <a:endParaRPr sz="1800" b="0" i="0" u="none" strike="noStrike" cap="none" dirty="0">
                        <a:solidFill>
                          <a:srgbClr val="000000"/>
                        </a:solidFill>
                        <a:latin typeface="微軟正黑體" panose="020B0604030504040204" pitchFamily="34" charset="-120"/>
                        <a:ea typeface="微軟正黑體" panose="020B0604030504040204" pitchFamily="34" charset="-120"/>
                        <a:cs typeface="Times New Roman"/>
                        <a:sym typeface="Times New Roman"/>
                      </a:endParaRPr>
                    </a:p>
                  </a:txBody>
                  <a:tcPr marL="7625" marR="7625" marT="7625"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altLang="zh-TW" sz="1800" b="0" i="0" u="none" strike="noStrike" cap="none" dirty="0">
                          <a:solidFill>
                            <a:srgbClr val="FF0000"/>
                          </a:solidFill>
                          <a:latin typeface="微軟正黑體" panose="020B0604030504040204" pitchFamily="34" charset="-120"/>
                          <a:ea typeface="微軟正黑體" panose="020B0604030504040204" pitchFamily="34" charset="-120"/>
                          <a:cs typeface="Times New Roman"/>
                          <a:sym typeface="Times New Roman"/>
                        </a:rPr>
                        <a:t>0</a:t>
                      </a:r>
                      <a:endParaRPr sz="1800" b="0" i="0" u="none" strike="noStrike" cap="none" dirty="0">
                        <a:solidFill>
                          <a:srgbClr val="FF0000"/>
                        </a:solidFill>
                        <a:latin typeface="微軟正黑體" panose="020B0604030504040204" pitchFamily="34" charset="-120"/>
                        <a:ea typeface="微軟正黑體" panose="020B0604030504040204" pitchFamily="34" charset="-120"/>
                        <a:cs typeface="Times New Roman"/>
                        <a:sym typeface="Times New Roman"/>
                      </a:endParaRPr>
                    </a:p>
                  </a:txBody>
                  <a:tcPr marL="9525" marR="9525" marT="9525" marB="0" anchor="ctr"/>
                </a:tc>
                <a:extLst>
                  <a:ext uri="{0D108BD9-81ED-4DB2-BD59-A6C34878D82A}">
                    <a16:rowId xmlns:a16="http://schemas.microsoft.com/office/drawing/2014/main" val="10002"/>
                  </a:ext>
                </a:extLst>
              </a:tr>
              <a:tr h="739900">
                <a:tc>
                  <a:txBody>
                    <a:bodyPr/>
                    <a:lstStyle/>
                    <a:p>
                      <a:pPr marL="0" marR="0" lvl="0" indent="0" algn="ctr" rtl="0">
                        <a:lnSpc>
                          <a:spcPct val="100000"/>
                        </a:lnSpc>
                        <a:spcBef>
                          <a:spcPts val="0"/>
                        </a:spcBef>
                        <a:spcAft>
                          <a:spcPts val="0"/>
                        </a:spcAft>
                        <a:buClr>
                          <a:srgbClr val="000000"/>
                        </a:buClr>
                        <a:buSzPts val="1800"/>
                        <a:buFont typeface="Arial"/>
                        <a:buNone/>
                      </a:pPr>
                      <a:r>
                        <a:rPr lang="zh-TW" sz="1800" b="0" u="none" strike="noStrike" cap="none" dirty="0">
                          <a:latin typeface="微軟正黑體" panose="020B0604030504040204" pitchFamily="34" charset="-120"/>
                          <a:ea typeface="微軟正黑體" panose="020B0604030504040204" pitchFamily="34" charset="-120"/>
                          <a:cs typeface="Times New Roman"/>
                          <a:sym typeface="Times New Roman"/>
                        </a:rPr>
                        <a:t>科技及資訊相關展覽活動及論壇</a:t>
                      </a:r>
                      <a:endParaRPr sz="1800" b="0" i="0" u="none" strike="noStrike" cap="none" dirty="0">
                        <a:solidFill>
                          <a:srgbClr val="000000"/>
                        </a:solidFill>
                        <a:latin typeface="微軟正黑體" panose="020B0604030504040204" pitchFamily="34" charset="-120"/>
                        <a:ea typeface="微軟正黑體" panose="020B0604030504040204" pitchFamily="34" charset="-120"/>
                        <a:cs typeface="Times New Roman"/>
                        <a:sym typeface="Times New Roman"/>
                      </a:endParaRPr>
                    </a:p>
                  </a:txBody>
                  <a:tcPr marL="7625" marR="7625" marT="7625"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zh-TW" sz="1800" dirty="0">
                          <a:solidFill>
                            <a:srgbClr val="FF0000"/>
                          </a:solidFill>
                          <a:latin typeface="微軟正黑體" panose="020B0604030504040204" pitchFamily="34" charset="-120"/>
                          <a:ea typeface="微軟正黑體" panose="020B0604030504040204" pitchFamily="34" charset="-120"/>
                          <a:cs typeface="Times New Roman"/>
                          <a:sym typeface="Times New Roman"/>
                        </a:rPr>
                        <a:t>5</a:t>
                      </a:r>
                      <a:r>
                        <a:rPr lang="en-US" altLang="zh-TW" sz="1800" dirty="0">
                          <a:solidFill>
                            <a:srgbClr val="FF0000"/>
                          </a:solidFill>
                          <a:latin typeface="微軟正黑體" panose="020B0604030504040204" pitchFamily="34" charset="-120"/>
                          <a:ea typeface="微軟正黑體" panose="020B0604030504040204" pitchFamily="34" charset="-120"/>
                          <a:cs typeface="Times New Roman"/>
                          <a:sym typeface="Times New Roman"/>
                        </a:rPr>
                        <a:t>2</a:t>
                      </a:r>
                      <a:endParaRPr sz="1800" b="0" i="0" u="none" strike="noStrike" cap="none" dirty="0">
                        <a:solidFill>
                          <a:srgbClr val="FF0000"/>
                        </a:solidFill>
                        <a:latin typeface="微軟正黑體" panose="020B0604030504040204" pitchFamily="34" charset="-120"/>
                        <a:ea typeface="微軟正黑體" panose="020B0604030504040204" pitchFamily="34" charset="-120"/>
                        <a:cs typeface="Times New Roman"/>
                        <a:sym typeface="Times New Roman"/>
                      </a:endParaRPr>
                    </a:p>
                  </a:txBody>
                  <a:tcPr marL="9525" marR="9525" marT="9525" marB="0" anchor="ctr"/>
                </a:tc>
                <a:extLst>
                  <a:ext uri="{0D108BD9-81ED-4DB2-BD59-A6C34878D82A}">
                    <a16:rowId xmlns:a16="http://schemas.microsoft.com/office/drawing/2014/main" val="10003"/>
                  </a:ext>
                </a:extLst>
              </a:tr>
              <a:tr h="739900">
                <a:tc>
                  <a:txBody>
                    <a:bodyPr/>
                    <a:lstStyle/>
                    <a:p>
                      <a:pPr marL="0" marR="0" lvl="0" indent="0" algn="ctr" rtl="0">
                        <a:lnSpc>
                          <a:spcPct val="100000"/>
                        </a:lnSpc>
                        <a:spcBef>
                          <a:spcPts val="0"/>
                        </a:spcBef>
                        <a:spcAft>
                          <a:spcPts val="0"/>
                        </a:spcAft>
                        <a:buClr>
                          <a:srgbClr val="000000"/>
                        </a:buClr>
                        <a:buSzPts val="1800"/>
                        <a:buFont typeface="Arial"/>
                        <a:buNone/>
                      </a:pPr>
                      <a:r>
                        <a:rPr lang="zh-TW" sz="1800" b="0" u="none" strike="noStrike" cap="none" dirty="0">
                          <a:latin typeface="微軟正黑體" panose="020B0604030504040204" pitchFamily="34" charset="-120"/>
                          <a:ea typeface="微軟正黑體" panose="020B0604030504040204" pitchFamily="34" charset="-120"/>
                          <a:cs typeface="Times New Roman"/>
                          <a:sym typeface="Times New Roman"/>
                        </a:rPr>
                        <a:t>機構及大學交流合作</a:t>
                      </a:r>
                      <a:endParaRPr sz="1800" b="0" i="0" u="none" strike="noStrike" cap="none" dirty="0">
                        <a:solidFill>
                          <a:srgbClr val="000000"/>
                        </a:solidFill>
                        <a:latin typeface="微軟正黑體" panose="020B0604030504040204" pitchFamily="34" charset="-120"/>
                        <a:ea typeface="微軟正黑體" panose="020B0604030504040204" pitchFamily="34" charset="-120"/>
                        <a:cs typeface="Times New Roman"/>
                        <a:sym typeface="Times New Roman"/>
                      </a:endParaRPr>
                    </a:p>
                  </a:txBody>
                  <a:tcPr marL="7625" marR="7625" marT="7625"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altLang="zh-TW" sz="1800" b="0" i="0" u="none" strike="noStrike" cap="none" dirty="0">
                          <a:solidFill>
                            <a:srgbClr val="FF0000"/>
                          </a:solidFill>
                          <a:latin typeface="微軟正黑體" panose="020B0604030504040204" pitchFamily="34" charset="-120"/>
                          <a:ea typeface="微軟正黑體" panose="020B0604030504040204" pitchFamily="34" charset="-120"/>
                          <a:cs typeface="Times New Roman"/>
                          <a:sym typeface="Times New Roman"/>
                        </a:rPr>
                        <a:t>25</a:t>
                      </a:r>
                      <a:endParaRPr sz="1800" b="0" i="0" u="none" strike="noStrike" cap="none" dirty="0">
                        <a:solidFill>
                          <a:srgbClr val="FF0000"/>
                        </a:solidFill>
                        <a:latin typeface="微軟正黑體" panose="020B0604030504040204" pitchFamily="34" charset="-120"/>
                        <a:ea typeface="微軟正黑體" panose="020B0604030504040204" pitchFamily="34" charset="-120"/>
                        <a:cs typeface="Times New Roman"/>
                        <a:sym typeface="Times New Roman"/>
                      </a:endParaRPr>
                    </a:p>
                  </a:txBody>
                  <a:tcPr marL="9525" marR="9525" marT="9525" marB="0" anchor="ctr"/>
                </a:tc>
                <a:extLst>
                  <a:ext uri="{0D108BD9-81ED-4DB2-BD59-A6C34878D82A}">
                    <a16:rowId xmlns:a16="http://schemas.microsoft.com/office/drawing/2014/main" val="10004"/>
                  </a:ext>
                </a:extLst>
              </a:tr>
              <a:tr h="739900">
                <a:tc>
                  <a:txBody>
                    <a:bodyPr/>
                    <a:lstStyle/>
                    <a:p>
                      <a:pPr marL="0" marR="0" lvl="0" indent="0" algn="ctr" rtl="0">
                        <a:lnSpc>
                          <a:spcPct val="100000"/>
                        </a:lnSpc>
                        <a:spcBef>
                          <a:spcPts val="0"/>
                        </a:spcBef>
                        <a:spcAft>
                          <a:spcPts val="0"/>
                        </a:spcAft>
                        <a:buClr>
                          <a:srgbClr val="000000"/>
                        </a:buClr>
                        <a:buSzPts val="1800"/>
                        <a:buFont typeface="Arial"/>
                        <a:buNone/>
                      </a:pPr>
                      <a:r>
                        <a:rPr lang="zh-TW" sz="1800" b="0" u="none" strike="noStrike" cap="none">
                          <a:latin typeface="微軟正黑體" panose="020B0604030504040204" pitchFamily="34" charset="-120"/>
                          <a:ea typeface="微軟正黑體" panose="020B0604030504040204" pitchFamily="34" charset="-120"/>
                          <a:cs typeface="Times New Roman"/>
                          <a:sym typeface="Times New Roman"/>
                        </a:rPr>
                        <a:t>新創相關活動</a:t>
                      </a:r>
                      <a:endParaRPr sz="1800" b="0" i="0" u="none" strike="noStrike" cap="none">
                        <a:solidFill>
                          <a:srgbClr val="000000"/>
                        </a:solidFill>
                        <a:latin typeface="微軟正黑體" panose="020B0604030504040204" pitchFamily="34" charset="-120"/>
                        <a:ea typeface="微軟正黑體" panose="020B0604030504040204" pitchFamily="34" charset="-120"/>
                        <a:cs typeface="Times New Roman"/>
                        <a:sym typeface="Times New Roman"/>
                      </a:endParaRPr>
                    </a:p>
                  </a:txBody>
                  <a:tcPr marL="7625" marR="7625" marT="7625"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zh-TW" sz="1800" b="0" i="0" u="none" strike="noStrike" cap="none" dirty="0">
                          <a:solidFill>
                            <a:srgbClr val="FF0000"/>
                          </a:solidFill>
                          <a:latin typeface="微軟正黑體" panose="020B0604030504040204" pitchFamily="34" charset="-120"/>
                          <a:ea typeface="微軟正黑體" panose="020B0604030504040204" pitchFamily="34" charset="-120"/>
                          <a:cs typeface="Times New Roman"/>
                          <a:sym typeface="Times New Roman"/>
                        </a:rPr>
                        <a:t>2</a:t>
                      </a:r>
                      <a:r>
                        <a:rPr lang="en-US" altLang="zh-TW" sz="1800" b="0" i="0" u="none" strike="noStrike" cap="none" dirty="0">
                          <a:solidFill>
                            <a:srgbClr val="FF0000"/>
                          </a:solidFill>
                          <a:latin typeface="微軟正黑體" panose="020B0604030504040204" pitchFamily="34" charset="-120"/>
                          <a:ea typeface="微軟正黑體" panose="020B0604030504040204" pitchFamily="34" charset="-120"/>
                          <a:cs typeface="Times New Roman"/>
                          <a:sym typeface="Times New Roman"/>
                        </a:rPr>
                        <a:t>5</a:t>
                      </a:r>
                      <a:endParaRPr sz="1400" u="none" strike="noStrike" cap="none" dirty="0">
                        <a:latin typeface="微軟正黑體" panose="020B0604030504040204" pitchFamily="34" charset="-120"/>
                        <a:ea typeface="微軟正黑體" panose="020B0604030504040204" pitchFamily="34" charset="-120"/>
                      </a:endParaRPr>
                    </a:p>
                  </a:txBody>
                  <a:tcPr marL="9525" marR="9525" marT="9525" marB="0" anchor="ctr"/>
                </a:tc>
                <a:extLst>
                  <a:ext uri="{0D108BD9-81ED-4DB2-BD59-A6C34878D82A}">
                    <a16:rowId xmlns:a16="http://schemas.microsoft.com/office/drawing/2014/main" val="10005"/>
                  </a:ext>
                </a:extLst>
              </a:tr>
            </a:tbl>
          </a:graphicData>
        </a:graphic>
      </p:graphicFrame>
      <p:sp>
        <p:nvSpPr>
          <p:cNvPr id="44" name="Google Shape;44;p1"/>
          <p:cNvSpPr/>
          <p:nvPr/>
        </p:nvSpPr>
        <p:spPr>
          <a:xfrm>
            <a:off x="6384032" y="1646098"/>
            <a:ext cx="4032449" cy="3511095"/>
          </a:xfrm>
          <a:prstGeom prst="rect">
            <a:avLst/>
          </a:prstGeom>
          <a:no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微軟正黑體" panose="020B0604030504040204" pitchFamily="34" charset="-120"/>
              <a:ea typeface="微軟正黑體" panose="020B0604030504040204" pitchFamily="34" charset="-120"/>
              <a:cs typeface="DFKai-SB"/>
              <a:sym typeface="DFKai-SB"/>
            </a:endParaRPr>
          </a:p>
        </p:txBody>
      </p:sp>
      <p:graphicFrame>
        <p:nvGraphicFramePr>
          <p:cNvPr id="45" name="Google Shape;45;p1"/>
          <p:cNvGraphicFramePr/>
          <p:nvPr>
            <p:extLst/>
          </p:nvPr>
        </p:nvGraphicFramePr>
        <p:xfrm>
          <a:off x="6035824" y="1556793"/>
          <a:ext cx="4632176" cy="3511095"/>
        </p:xfrm>
        <a:graphic>
          <a:graphicData uri="http://schemas.openxmlformats.org/drawingml/2006/chart">
            <c:chart xmlns:c="http://schemas.openxmlformats.org/drawingml/2006/chart" xmlns:r="http://schemas.openxmlformats.org/officeDocument/2006/relationships" r:id="rId3"/>
          </a:graphicData>
        </a:graphic>
      </p:graphicFrame>
      <p:sp>
        <p:nvSpPr>
          <p:cNvPr id="48" name="Google Shape;48;p1"/>
          <p:cNvSpPr/>
          <p:nvPr/>
        </p:nvSpPr>
        <p:spPr>
          <a:xfrm>
            <a:off x="6967445" y="1319864"/>
            <a:ext cx="2904841" cy="369291"/>
          </a:xfrm>
          <a:prstGeom prst="rect">
            <a:avLst/>
          </a:prstGeom>
          <a:noFill/>
          <a:ln>
            <a:noFill/>
          </a:ln>
        </p:spPr>
        <p:txBody>
          <a:bodyPr spcFirstLastPara="1" wrap="square" lIns="91425" tIns="45700" rIns="91425" bIns="45700" anchor="t" anchorCtr="0">
            <a:spAutoFit/>
          </a:bodyPr>
          <a:lstStyle/>
          <a:p>
            <a:pPr algn="ctr">
              <a:buClr>
                <a:srgbClr val="000000"/>
              </a:buClr>
              <a:buSzPts val="1800"/>
            </a:pPr>
            <a:r>
              <a:rPr lang="zh-TW" altLang="en-US" b="1" dirty="0">
                <a:solidFill>
                  <a:schemeClr val="dk1"/>
                </a:solidFill>
                <a:latin typeface="微軟正黑體" panose="020B0604030504040204" pitchFamily="34" charset="-120"/>
                <a:ea typeface="微軟正黑體" panose="020B0604030504040204" pitchFamily="34" charset="-120"/>
                <a:cs typeface="DFKai-SB"/>
                <a:sym typeface="DFKai-SB"/>
              </a:rPr>
              <a:t>統計期間</a:t>
            </a:r>
            <a:r>
              <a:rPr lang="en-US" altLang="zh-TW" b="1" dirty="0">
                <a:solidFill>
                  <a:schemeClr val="dk1"/>
                </a:solidFill>
                <a:latin typeface="微軟正黑體" panose="020B0604030504040204" pitchFamily="34" charset="-120"/>
                <a:ea typeface="微軟正黑體" panose="020B0604030504040204" pitchFamily="34" charset="-120"/>
                <a:cs typeface="DFKai-SB"/>
                <a:sym typeface="DFKai-SB"/>
              </a:rPr>
              <a:t>:113/01-113/09</a:t>
            </a:r>
            <a:endParaRPr dirty="0">
              <a:solidFill>
                <a:schemeClr val="dk1"/>
              </a:solidFill>
              <a:latin typeface="微軟正黑體" panose="020B0604030504040204" pitchFamily="34" charset="-120"/>
              <a:ea typeface="微軟正黑體" panose="020B0604030504040204" pitchFamily="34" charset="-120"/>
              <a:cs typeface="Arial"/>
              <a:sym typeface="Arial"/>
            </a:endParaRPr>
          </a:p>
        </p:txBody>
      </p:sp>
      <p:sp>
        <p:nvSpPr>
          <p:cNvPr id="2" name="投影片編號版面配置區 1">
            <a:extLst>
              <a:ext uri="{FF2B5EF4-FFF2-40B4-BE49-F238E27FC236}">
                <a16:creationId xmlns:a16="http://schemas.microsoft.com/office/drawing/2014/main" id="{1E04A182-1FD9-40D5-ADE5-DFA1252BA43E}"/>
              </a:ext>
            </a:extLst>
          </p:cNvPr>
          <p:cNvSpPr>
            <a:spLocks noGrp="1"/>
          </p:cNvSpPr>
          <p:nvPr>
            <p:ph type="sldNum" sz="quarter" idx="10"/>
          </p:nvPr>
        </p:nvSpPr>
        <p:spPr/>
        <p:txBody>
          <a:bodyPr/>
          <a:lstStyle/>
          <a:p>
            <a:pPr>
              <a:defRPr/>
            </a:pPr>
            <a:fld id="{24F6849C-BDC3-48D1-9E16-5D093AF60EEB}" type="slidenum">
              <a:rPr lang="en-US" altLang="zh-TW" smtClean="0">
                <a:latin typeface="微軟正黑體" panose="020B0604030504040204" pitchFamily="34" charset="-120"/>
                <a:ea typeface="微軟正黑體" panose="020B0604030504040204" pitchFamily="34" charset="-120"/>
              </a:rPr>
              <a:pPr>
                <a:defRPr/>
              </a:pPr>
              <a:t>2</a:t>
            </a:fld>
            <a:endParaRPr lang="zh-TW" altLang="en-US" dirty="0">
              <a:latin typeface="微軟正黑體" panose="020B0604030504040204" pitchFamily="34" charset="-120"/>
              <a:ea typeface="微軟正黑體" panose="020B0604030504040204" pitchFamily="34" charset="-120"/>
            </a:endParaRPr>
          </a:p>
        </p:txBody>
      </p:sp>
      <p:sp>
        <p:nvSpPr>
          <p:cNvPr id="12" name="Google Shape;46;p1">
            <a:extLst>
              <a:ext uri="{FF2B5EF4-FFF2-40B4-BE49-F238E27FC236}">
                <a16:creationId xmlns:a16="http://schemas.microsoft.com/office/drawing/2014/main" id="{ED545B2F-638E-4225-BC53-584A3DA1C344}"/>
              </a:ext>
            </a:extLst>
          </p:cNvPr>
          <p:cNvSpPr/>
          <p:nvPr/>
        </p:nvSpPr>
        <p:spPr>
          <a:xfrm>
            <a:off x="3191782" y="1333410"/>
            <a:ext cx="3168352" cy="461624"/>
          </a:xfrm>
          <a:prstGeom prst="rect">
            <a:avLst/>
          </a:prstGeom>
          <a:noFill/>
          <a:ln>
            <a:noFill/>
          </a:ln>
        </p:spPr>
        <p:txBody>
          <a:bodyPr spcFirstLastPara="1" wrap="square" lIns="91425" tIns="45700" rIns="91425" bIns="45700" anchor="t" anchorCtr="0">
            <a:spAutoFit/>
          </a:bodyPr>
          <a:lstStyle/>
          <a:p>
            <a:pPr algn="ctr">
              <a:buClr>
                <a:srgbClr val="000000"/>
              </a:buClr>
              <a:buSzPts val="1400"/>
            </a:pPr>
            <a:r>
              <a:rPr lang="zh-TW" altLang="en-US" b="1" u="sng" dirty="0">
                <a:solidFill>
                  <a:srgbClr val="FF0000"/>
                </a:solidFill>
                <a:latin typeface="微軟正黑體" panose="020B0604030504040204" pitchFamily="34" charset="-120"/>
                <a:ea typeface="微軟正黑體" panose="020B0604030504040204" pitchFamily="34" charset="-120"/>
                <a:cs typeface="Arial"/>
                <a:sym typeface="Arial"/>
              </a:rPr>
              <a:t>參與人數共達 </a:t>
            </a:r>
            <a:r>
              <a:rPr lang="en-US" altLang="zh-TW" sz="2400" b="1" u="sng" dirty="0">
                <a:solidFill>
                  <a:srgbClr val="FF0000"/>
                </a:solidFill>
                <a:latin typeface="微軟正黑體" panose="020B0604030504040204" pitchFamily="34" charset="-120"/>
                <a:ea typeface="微軟正黑體" panose="020B0604030504040204" pitchFamily="34" charset="-120"/>
              </a:rPr>
              <a:t>3400</a:t>
            </a:r>
            <a:r>
              <a:rPr lang="zh-TW" altLang="en-US" sz="2400" b="1" u="sng" dirty="0">
                <a:solidFill>
                  <a:srgbClr val="FF0000"/>
                </a:solidFill>
                <a:latin typeface="微軟正黑體" panose="020B0604030504040204" pitchFamily="34" charset="-120"/>
                <a:ea typeface="微軟正黑體" panose="020B0604030504040204" pitchFamily="34" charset="-120"/>
              </a:rPr>
              <a:t> </a:t>
            </a:r>
            <a:r>
              <a:rPr lang="zh-TW" altLang="en-US" b="1" u="sng" dirty="0">
                <a:solidFill>
                  <a:srgbClr val="FF0000"/>
                </a:solidFill>
                <a:latin typeface="微軟正黑體" panose="020B0604030504040204" pitchFamily="34" charset="-120"/>
                <a:ea typeface="微軟正黑體" panose="020B0604030504040204" pitchFamily="34" charset="-120"/>
                <a:cs typeface="Arial"/>
                <a:sym typeface="Arial"/>
              </a:rPr>
              <a:t>人以上</a:t>
            </a:r>
            <a:endParaRPr dirty="0">
              <a:solidFill>
                <a:srgbClr val="000000"/>
              </a:solidFill>
              <a:latin typeface="微軟正黑體" panose="020B0604030504040204" pitchFamily="34" charset="-120"/>
              <a:ea typeface="微軟正黑體" panose="020B0604030504040204" pitchFamily="34" charset="-120"/>
              <a:cs typeface="Arial"/>
              <a:sym typeface="Arial"/>
            </a:endParaRPr>
          </a:p>
        </p:txBody>
      </p:sp>
      <p:pic>
        <p:nvPicPr>
          <p:cNvPr id="13" name="Google Shape;49;p1" title="Points scored">
            <a:extLst>
              <a:ext uri="{FF2B5EF4-FFF2-40B4-BE49-F238E27FC236}">
                <a16:creationId xmlns:a16="http://schemas.microsoft.com/office/drawing/2014/main" id="{5A578680-7E84-4024-90C9-61068D785868}"/>
              </a:ext>
            </a:extLst>
          </p:cNvPr>
          <p:cNvPicPr preferRelativeResize="0"/>
          <p:nvPr/>
        </p:nvPicPr>
        <p:blipFill>
          <a:blip r:embed="rId4">
            <a:alphaModFix/>
          </a:blip>
          <a:stretch>
            <a:fillRect/>
          </a:stretch>
        </p:blipFill>
        <p:spPr>
          <a:xfrm>
            <a:off x="6335690" y="1860734"/>
            <a:ext cx="4032450" cy="3135218"/>
          </a:xfrm>
          <a:prstGeom prst="rect">
            <a:avLst/>
          </a:prstGeom>
          <a:noFill/>
          <a:ln>
            <a:noFill/>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2"/>
          <p:cNvSpPr txBox="1"/>
          <p:nvPr/>
        </p:nvSpPr>
        <p:spPr>
          <a:xfrm>
            <a:off x="3098800" y="185739"/>
            <a:ext cx="7317680" cy="796925"/>
          </a:xfrm>
          <a:prstGeom prst="rect">
            <a:avLst/>
          </a:prstGeom>
          <a:noFill/>
          <a:ln>
            <a:noFill/>
          </a:ln>
        </p:spPr>
        <p:txBody>
          <a:bodyPr spcFirstLastPara="1" wrap="square" lIns="91425" tIns="45700" rIns="91425" bIns="45700" anchor="ctr" anchorCtr="0">
            <a:noAutofit/>
          </a:bodyPr>
          <a:lstStyle/>
          <a:p>
            <a:pPr>
              <a:buClr>
                <a:schemeClr val="dk1"/>
              </a:buClr>
              <a:buSzPts val="2800"/>
            </a:pPr>
            <a:r>
              <a:rPr lang="zh-TW" altLang="en-US" sz="2800" b="1" dirty="0">
                <a:solidFill>
                  <a:schemeClr val="dk1"/>
                </a:solidFill>
                <a:latin typeface="微軟正黑體" panose="020B0604030504040204" pitchFamily="34" charset="-120"/>
                <a:ea typeface="微軟正黑體" panose="020B0604030504040204" pitchFamily="34" charset="-120"/>
                <a:cs typeface="DFKai-SB"/>
                <a:sym typeface="DFKai-SB"/>
              </a:rPr>
              <a:t>三、育成基金會</a:t>
            </a:r>
            <a:r>
              <a:rPr lang="en-US" altLang="zh-TW" sz="2800" b="1" dirty="0">
                <a:solidFill>
                  <a:schemeClr val="dk1"/>
                </a:solidFill>
                <a:latin typeface="微軟正黑體" panose="020B0604030504040204" pitchFamily="34" charset="-120"/>
                <a:ea typeface="微軟正黑體" panose="020B0604030504040204" pitchFamily="34" charset="-120"/>
                <a:cs typeface="DFKai-SB"/>
                <a:sym typeface="DFKai-SB"/>
              </a:rPr>
              <a:t>_2024</a:t>
            </a:r>
            <a:r>
              <a:rPr lang="zh-TW" altLang="en-US" sz="2800" b="1" dirty="0">
                <a:solidFill>
                  <a:schemeClr val="dk1"/>
                </a:solidFill>
                <a:latin typeface="微軟正黑體" panose="020B0604030504040204" pitchFamily="34" charset="-120"/>
                <a:ea typeface="微軟正黑體" panose="020B0604030504040204" pitchFamily="34" charset="-120"/>
                <a:cs typeface="DFKai-SB"/>
                <a:sym typeface="DFKai-SB"/>
              </a:rPr>
              <a:t>年</a:t>
            </a:r>
            <a:r>
              <a:rPr lang="en-US" altLang="zh-TW" sz="2800" b="1" dirty="0">
                <a:solidFill>
                  <a:schemeClr val="dk1"/>
                </a:solidFill>
                <a:latin typeface="微軟正黑體" panose="020B0604030504040204" pitchFamily="34" charset="-120"/>
                <a:ea typeface="微軟正黑體" panose="020B0604030504040204" pitchFamily="34" charset="-120"/>
                <a:cs typeface="DFKai-SB"/>
                <a:sym typeface="DFKai-SB"/>
              </a:rPr>
              <a:t>01~09</a:t>
            </a:r>
            <a:r>
              <a:rPr lang="zh-TW" altLang="en-US" sz="2800" b="1" dirty="0">
                <a:solidFill>
                  <a:schemeClr val="dk1"/>
                </a:solidFill>
                <a:latin typeface="微軟正黑體" panose="020B0604030504040204" pitchFamily="34" charset="-120"/>
                <a:ea typeface="微軟正黑體" panose="020B0604030504040204" pitchFamily="34" charset="-120"/>
                <a:cs typeface="DFKai-SB"/>
                <a:sym typeface="DFKai-SB"/>
              </a:rPr>
              <a:t>月活動列表</a:t>
            </a:r>
            <a:endParaRPr sz="2800" b="1" dirty="0">
              <a:solidFill>
                <a:schemeClr val="dk1"/>
              </a:solidFill>
              <a:latin typeface="微軟正黑體" panose="020B0604030504040204" pitchFamily="34" charset="-120"/>
              <a:ea typeface="微軟正黑體" panose="020B0604030504040204" pitchFamily="34" charset="-120"/>
              <a:cs typeface="DFKai-SB"/>
              <a:sym typeface="DFKai-SB"/>
            </a:endParaRPr>
          </a:p>
        </p:txBody>
      </p:sp>
      <p:sp>
        <p:nvSpPr>
          <p:cNvPr id="2" name="投影片編號版面配置區 1">
            <a:extLst>
              <a:ext uri="{FF2B5EF4-FFF2-40B4-BE49-F238E27FC236}">
                <a16:creationId xmlns:a16="http://schemas.microsoft.com/office/drawing/2014/main" id="{9AF0DD08-7EE1-47F2-B02C-8C78390F9D04}"/>
              </a:ext>
            </a:extLst>
          </p:cNvPr>
          <p:cNvSpPr>
            <a:spLocks noGrp="1"/>
          </p:cNvSpPr>
          <p:nvPr>
            <p:ph type="sldNum" sz="quarter" idx="10"/>
          </p:nvPr>
        </p:nvSpPr>
        <p:spPr/>
        <p:txBody>
          <a:bodyPr/>
          <a:lstStyle/>
          <a:p>
            <a:pPr>
              <a:defRPr/>
            </a:pPr>
            <a:fld id="{24F6849C-BDC3-48D1-9E16-5D093AF60EEB}" type="slidenum">
              <a:rPr lang="en-US" altLang="zh-TW" smtClean="0"/>
              <a:pPr>
                <a:defRPr/>
              </a:pPr>
              <a:t>3</a:t>
            </a:fld>
            <a:endParaRPr lang="zh-TW" altLang="en-US" dirty="0"/>
          </a:p>
        </p:txBody>
      </p:sp>
      <p:pic>
        <p:nvPicPr>
          <p:cNvPr id="5" name="Google Shape;56;p2">
            <a:extLst>
              <a:ext uri="{FF2B5EF4-FFF2-40B4-BE49-F238E27FC236}">
                <a16:creationId xmlns:a16="http://schemas.microsoft.com/office/drawing/2014/main" id="{01F7BC93-35EE-4E1B-80A0-EC4D90670EE7}"/>
              </a:ext>
            </a:extLst>
          </p:cNvPr>
          <p:cNvPicPr preferRelativeResize="0"/>
          <p:nvPr/>
        </p:nvPicPr>
        <p:blipFill>
          <a:blip r:embed="rId3">
            <a:alphaModFix/>
          </a:blip>
          <a:stretch>
            <a:fillRect/>
          </a:stretch>
        </p:blipFill>
        <p:spPr>
          <a:xfrm>
            <a:off x="1676400" y="1135063"/>
            <a:ext cx="8839204" cy="4959104"/>
          </a:xfrm>
          <a:prstGeom prst="rect">
            <a:avLst/>
          </a:prstGeom>
          <a:noFill/>
          <a:ln>
            <a:noFill/>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2" name="Google Shape;62;p3"/>
          <p:cNvSpPr txBox="1"/>
          <p:nvPr/>
        </p:nvSpPr>
        <p:spPr>
          <a:xfrm>
            <a:off x="3098800" y="185739"/>
            <a:ext cx="7317680" cy="796925"/>
          </a:xfrm>
          <a:prstGeom prst="rect">
            <a:avLst/>
          </a:prstGeom>
          <a:noFill/>
          <a:ln>
            <a:noFill/>
          </a:ln>
        </p:spPr>
        <p:txBody>
          <a:bodyPr spcFirstLastPara="1" wrap="square" lIns="91425" tIns="45700" rIns="91425" bIns="45700" anchor="ctr" anchorCtr="0">
            <a:noAutofit/>
          </a:bodyPr>
          <a:lstStyle/>
          <a:p>
            <a:pPr>
              <a:buClr>
                <a:schemeClr val="dk1"/>
              </a:buClr>
              <a:buSzPts val="2800"/>
            </a:pPr>
            <a:r>
              <a:rPr lang="zh-TW" altLang="en-US" sz="2800" b="1" dirty="0">
                <a:solidFill>
                  <a:schemeClr val="dk1"/>
                </a:solidFill>
                <a:latin typeface="微軟正黑體" panose="020B0604030504040204" pitchFamily="34" charset="-120"/>
                <a:ea typeface="微軟正黑體" panose="020B0604030504040204" pitchFamily="34" charset="-120"/>
                <a:cs typeface="DFKai-SB"/>
                <a:sym typeface="DFKai-SB"/>
              </a:rPr>
              <a:t>三、育成基金會</a:t>
            </a:r>
            <a:r>
              <a:rPr lang="en-US" altLang="zh-TW" sz="2800" b="1" dirty="0">
                <a:solidFill>
                  <a:schemeClr val="dk1"/>
                </a:solidFill>
                <a:latin typeface="微軟正黑體" panose="020B0604030504040204" pitchFamily="34" charset="-120"/>
                <a:ea typeface="微軟正黑體" panose="020B0604030504040204" pitchFamily="34" charset="-120"/>
                <a:cs typeface="DFKai-SB"/>
                <a:sym typeface="DFKai-SB"/>
              </a:rPr>
              <a:t>_2024</a:t>
            </a:r>
            <a:r>
              <a:rPr lang="zh-TW" altLang="en-US" sz="2800" b="1" dirty="0">
                <a:solidFill>
                  <a:schemeClr val="dk1"/>
                </a:solidFill>
                <a:latin typeface="微軟正黑體" panose="020B0604030504040204" pitchFamily="34" charset="-120"/>
                <a:ea typeface="微軟正黑體" panose="020B0604030504040204" pitchFamily="34" charset="-120"/>
                <a:cs typeface="DFKai-SB"/>
                <a:sym typeface="DFKai-SB"/>
              </a:rPr>
              <a:t>年</a:t>
            </a:r>
            <a:r>
              <a:rPr lang="en-US" altLang="zh-TW" sz="2800" b="1" dirty="0">
                <a:solidFill>
                  <a:schemeClr val="dk1"/>
                </a:solidFill>
                <a:latin typeface="微軟正黑體" panose="020B0604030504040204" pitchFamily="34" charset="-120"/>
                <a:ea typeface="微軟正黑體" panose="020B0604030504040204" pitchFamily="34" charset="-120"/>
                <a:cs typeface="DFKai-SB"/>
                <a:sym typeface="DFKai-SB"/>
              </a:rPr>
              <a:t>01~09</a:t>
            </a:r>
            <a:r>
              <a:rPr lang="zh-TW" altLang="en-US" sz="2800" b="1" dirty="0">
                <a:solidFill>
                  <a:schemeClr val="dk1"/>
                </a:solidFill>
                <a:latin typeface="微軟正黑體" panose="020B0604030504040204" pitchFamily="34" charset="-120"/>
                <a:ea typeface="微軟正黑體" panose="020B0604030504040204" pitchFamily="34" charset="-120"/>
                <a:cs typeface="DFKai-SB"/>
                <a:sym typeface="DFKai-SB"/>
              </a:rPr>
              <a:t>月活動列表</a:t>
            </a:r>
            <a:endParaRPr sz="2800" b="1" dirty="0">
              <a:solidFill>
                <a:schemeClr val="dk1"/>
              </a:solidFill>
              <a:latin typeface="微軟正黑體" panose="020B0604030504040204" pitchFamily="34" charset="-120"/>
              <a:ea typeface="微軟正黑體" panose="020B0604030504040204" pitchFamily="34" charset="-120"/>
              <a:cs typeface="DFKai-SB"/>
              <a:sym typeface="DFKai-SB"/>
            </a:endParaRPr>
          </a:p>
        </p:txBody>
      </p:sp>
      <p:sp>
        <p:nvSpPr>
          <p:cNvPr id="2" name="投影片編號版面配置區 1">
            <a:extLst>
              <a:ext uri="{FF2B5EF4-FFF2-40B4-BE49-F238E27FC236}">
                <a16:creationId xmlns:a16="http://schemas.microsoft.com/office/drawing/2014/main" id="{63080F27-711A-4105-9DBB-C20190510FFB}"/>
              </a:ext>
            </a:extLst>
          </p:cNvPr>
          <p:cNvSpPr>
            <a:spLocks noGrp="1"/>
          </p:cNvSpPr>
          <p:nvPr>
            <p:ph type="sldNum" sz="quarter" idx="10"/>
          </p:nvPr>
        </p:nvSpPr>
        <p:spPr/>
        <p:txBody>
          <a:bodyPr/>
          <a:lstStyle/>
          <a:p>
            <a:pPr>
              <a:defRPr/>
            </a:pPr>
            <a:fld id="{24F6849C-BDC3-48D1-9E16-5D093AF60EEB}" type="slidenum">
              <a:rPr lang="en-US" altLang="zh-TW" smtClean="0"/>
              <a:pPr>
                <a:defRPr/>
              </a:pPr>
              <a:t>4</a:t>
            </a:fld>
            <a:endParaRPr lang="zh-TW" altLang="en-US" dirty="0"/>
          </a:p>
        </p:txBody>
      </p:sp>
      <p:pic>
        <p:nvPicPr>
          <p:cNvPr id="6" name="Google Shape;63;p3">
            <a:extLst>
              <a:ext uri="{FF2B5EF4-FFF2-40B4-BE49-F238E27FC236}">
                <a16:creationId xmlns:a16="http://schemas.microsoft.com/office/drawing/2014/main" id="{98481043-AB5D-4748-9F17-98440A1014DE}"/>
              </a:ext>
            </a:extLst>
          </p:cNvPr>
          <p:cNvPicPr preferRelativeResize="0"/>
          <p:nvPr/>
        </p:nvPicPr>
        <p:blipFill>
          <a:blip r:embed="rId3">
            <a:alphaModFix/>
          </a:blip>
          <a:stretch>
            <a:fillRect/>
          </a:stretch>
        </p:blipFill>
        <p:spPr>
          <a:xfrm>
            <a:off x="1676400" y="1135064"/>
            <a:ext cx="8839204" cy="4691511"/>
          </a:xfrm>
          <a:prstGeom prst="rect">
            <a:avLst/>
          </a:prstGeom>
          <a:noFill/>
          <a:ln>
            <a:noFill/>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2" name="Google Shape;62;p3"/>
          <p:cNvSpPr txBox="1"/>
          <p:nvPr/>
        </p:nvSpPr>
        <p:spPr>
          <a:xfrm>
            <a:off x="3098800" y="185739"/>
            <a:ext cx="7317680" cy="796925"/>
          </a:xfrm>
          <a:prstGeom prst="rect">
            <a:avLst/>
          </a:prstGeom>
          <a:noFill/>
          <a:ln>
            <a:noFill/>
          </a:ln>
        </p:spPr>
        <p:txBody>
          <a:bodyPr spcFirstLastPara="1" wrap="square" lIns="91425" tIns="45700" rIns="91425" bIns="45700" anchor="ctr" anchorCtr="0">
            <a:noAutofit/>
          </a:bodyPr>
          <a:lstStyle/>
          <a:p>
            <a:pPr>
              <a:buClr>
                <a:schemeClr val="dk1"/>
              </a:buClr>
              <a:buSzPts val="2800"/>
            </a:pPr>
            <a:r>
              <a:rPr lang="zh-TW" altLang="en-US" sz="2800" b="1" dirty="0">
                <a:solidFill>
                  <a:schemeClr val="dk1"/>
                </a:solidFill>
                <a:latin typeface="微軟正黑體" panose="020B0604030504040204" pitchFamily="34" charset="-120"/>
                <a:ea typeface="微軟正黑體" panose="020B0604030504040204" pitchFamily="34" charset="-120"/>
                <a:cs typeface="DFKai-SB"/>
                <a:sym typeface="DFKai-SB"/>
              </a:rPr>
              <a:t>三、育成基金會</a:t>
            </a:r>
            <a:r>
              <a:rPr lang="en-US" altLang="zh-TW" sz="2800" b="1" dirty="0">
                <a:solidFill>
                  <a:schemeClr val="dk1"/>
                </a:solidFill>
                <a:latin typeface="微軟正黑體" panose="020B0604030504040204" pitchFamily="34" charset="-120"/>
                <a:ea typeface="微軟正黑體" panose="020B0604030504040204" pitchFamily="34" charset="-120"/>
                <a:cs typeface="DFKai-SB"/>
                <a:sym typeface="DFKai-SB"/>
              </a:rPr>
              <a:t>_2024</a:t>
            </a:r>
            <a:r>
              <a:rPr lang="zh-TW" altLang="en-US" sz="2800" b="1" dirty="0">
                <a:solidFill>
                  <a:schemeClr val="dk1"/>
                </a:solidFill>
                <a:latin typeface="微軟正黑體" panose="020B0604030504040204" pitchFamily="34" charset="-120"/>
                <a:ea typeface="微軟正黑體" panose="020B0604030504040204" pitchFamily="34" charset="-120"/>
                <a:cs typeface="DFKai-SB"/>
                <a:sym typeface="DFKai-SB"/>
              </a:rPr>
              <a:t>年</a:t>
            </a:r>
            <a:r>
              <a:rPr lang="en-US" altLang="zh-TW" sz="2800" b="1" dirty="0">
                <a:solidFill>
                  <a:schemeClr val="dk1"/>
                </a:solidFill>
                <a:latin typeface="微軟正黑體" panose="020B0604030504040204" pitchFamily="34" charset="-120"/>
                <a:ea typeface="微軟正黑體" panose="020B0604030504040204" pitchFamily="34" charset="-120"/>
                <a:cs typeface="DFKai-SB"/>
                <a:sym typeface="DFKai-SB"/>
              </a:rPr>
              <a:t>01~09</a:t>
            </a:r>
            <a:r>
              <a:rPr lang="zh-TW" altLang="en-US" sz="2800" b="1" dirty="0">
                <a:solidFill>
                  <a:schemeClr val="dk1"/>
                </a:solidFill>
                <a:latin typeface="微軟正黑體" panose="020B0604030504040204" pitchFamily="34" charset="-120"/>
                <a:ea typeface="微軟正黑體" panose="020B0604030504040204" pitchFamily="34" charset="-120"/>
                <a:cs typeface="DFKai-SB"/>
                <a:sym typeface="DFKai-SB"/>
              </a:rPr>
              <a:t>月活動列表</a:t>
            </a:r>
            <a:endParaRPr sz="2800" b="1" dirty="0">
              <a:solidFill>
                <a:schemeClr val="dk1"/>
              </a:solidFill>
              <a:latin typeface="微軟正黑體" panose="020B0604030504040204" pitchFamily="34" charset="-120"/>
              <a:ea typeface="微軟正黑體" panose="020B0604030504040204" pitchFamily="34" charset="-120"/>
              <a:cs typeface="DFKai-SB"/>
              <a:sym typeface="DFKai-SB"/>
            </a:endParaRPr>
          </a:p>
        </p:txBody>
      </p:sp>
      <p:sp>
        <p:nvSpPr>
          <p:cNvPr id="2" name="投影片編號版面配置區 1">
            <a:extLst>
              <a:ext uri="{FF2B5EF4-FFF2-40B4-BE49-F238E27FC236}">
                <a16:creationId xmlns:a16="http://schemas.microsoft.com/office/drawing/2014/main" id="{63080F27-711A-4105-9DBB-C20190510FFB}"/>
              </a:ext>
            </a:extLst>
          </p:cNvPr>
          <p:cNvSpPr>
            <a:spLocks noGrp="1"/>
          </p:cNvSpPr>
          <p:nvPr>
            <p:ph type="sldNum" sz="quarter" idx="10"/>
          </p:nvPr>
        </p:nvSpPr>
        <p:spPr/>
        <p:txBody>
          <a:bodyPr/>
          <a:lstStyle/>
          <a:p>
            <a:pPr>
              <a:defRPr/>
            </a:pPr>
            <a:fld id="{24F6849C-BDC3-48D1-9E16-5D093AF60EEB}" type="slidenum">
              <a:rPr lang="en-US" altLang="zh-TW" smtClean="0">
                <a:latin typeface="微軟正黑體" panose="020B0604030504040204" pitchFamily="34" charset="-120"/>
                <a:ea typeface="微軟正黑體" panose="020B0604030504040204" pitchFamily="34" charset="-120"/>
              </a:rPr>
              <a:pPr>
                <a:defRPr/>
              </a:pPr>
              <a:t>5</a:t>
            </a:fld>
            <a:endParaRPr lang="zh-TW" altLang="en-US" dirty="0">
              <a:latin typeface="微軟正黑體" panose="020B0604030504040204" pitchFamily="34" charset="-120"/>
              <a:ea typeface="微軟正黑體" panose="020B0604030504040204" pitchFamily="34" charset="-120"/>
            </a:endParaRPr>
          </a:p>
        </p:txBody>
      </p:sp>
      <p:pic>
        <p:nvPicPr>
          <p:cNvPr id="6" name="Google Shape;70;g308a8c69371_0_157">
            <a:extLst>
              <a:ext uri="{FF2B5EF4-FFF2-40B4-BE49-F238E27FC236}">
                <a16:creationId xmlns:a16="http://schemas.microsoft.com/office/drawing/2014/main" id="{6F534487-F1D8-4D3D-B1A5-39D98D9786FE}"/>
              </a:ext>
            </a:extLst>
          </p:cNvPr>
          <p:cNvPicPr preferRelativeResize="0"/>
          <p:nvPr/>
        </p:nvPicPr>
        <p:blipFill>
          <a:blip r:embed="rId3">
            <a:alphaModFix/>
          </a:blip>
          <a:stretch>
            <a:fillRect/>
          </a:stretch>
        </p:blipFill>
        <p:spPr>
          <a:xfrm>
            <a:off x="1676400" y="1134939"/>
            <a:ext cx="8839204" cy="1631455"/>
          </a:xfrm>
          <a:prstGeom prst="rect">
            <a:avLst/>
          </a:prstGeom>
          <a:noFill/>
          <a:ln>
            <a:noFill/>
          </a:ln>
        </p:spPr>
      </p:pic>
    </p:spTree>
    <p:extLst>
      <p:ext uri="{BB962C8B-B14F-4D97-AF65-F5344CB8AC3E}">
        <p14:creationId xmlns:p14="http://schemas.microsoft.com/office/powerpoint/2010/main" val="421876352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4"/>
          <p:cNvSpPr txBox="1"/>
          <p:nvPr/>
        </p:nvSpPr>
        <p:spPr>
          <a:xfrm>
            <a:off x="2219970" y="1264299"/>
            <a:ext cx="3607584" cy="307777"/>
          </a:xfrm>
          <a:prstGeom prst="rect">
            <a:avLst/>
          </a:prstGeom>
          <a:noFill/>
          <a:ln>
            <a:noFill/>
          </a:ln>
        </p:spPr>
        <p:txBody>
          <a:bodyPr spcFirstLastPara="1" wrap="square" lIns="91425" tIns="45700" rIns="91425" bIns="45700" anchor="t" anchorCtr="0">
            <a:spAutoFit/>
          </a:bodyPr>
          <a:lstStyle/>
          <a:p>
            <a:pPr algn="ctr">
              <a:buClr>
                <a:srgbClr val="000000"/>
              </a:buClr>
              <a:buSzPts val="1400"/>
            </a:pPr>
            <a:r>
              <a:rPr lang="zh-TW" altLang="en-US" sz="1400">
                <a:solidFill>
                  <a:schemeClr val="dk1"/>
                </a:solidFill>
                <a:latin typeface="微軟正黑體" panose="020B0604030504040204" pitchFamily="34" charset="-120"/>
                <a:ea typeface="微軟正黑體" panose="020B0604030504040204" pitchFamily="34" charset="-120"/>
                <a:cs typeface="Arial"/>
                <a:sym typeface="Arial"/>
              </a:rPr>
              <a:t>三創育成基金會</a:t>
            </a:r>
            <a:endParaRPr sz="1400">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77" name="Google Shape;77;p4"/>
          <p:cNvSpPr txBox="1"/>
          <p:nvPr/>
        </p:nvSpPr>
        <p:spPr>
          <a:xfrm>
            <a:off x="1652870" y="979004"/>
            <a:ext cx="4602300" cy="338700"/>
          </a:xfrm>
          <a:prstGeom prst="rect">
            <a:avLst/>
          </a:prstGeom>
          <a:noFill/>
          <a:ln>
            <a:noFill/>
          </a:ln>
        </p:spPr>
        <p:txBody>
          <a:bodyPr spcFirstLastPara="1" wrap="square" lIns="91425" tIns="45700" rIns="91425" bIns="45700" anchor="t" anchorCtr="0">
            <a:spAutoFit/>
          </a:bodyPr>
          <a:lstStyle/>
          <a:p>
            <a:pPr algn="ctr">
              <a:buClr>
                <a:schemeClr val="dk1"/>
              </a:buClr>
              <a:buSzPts val="1100"/>
            </a:pPr>
            <a:r>
              <a:rPr lang="en-US" altLang="zh-TW" sz="1600" b="1">
                <a:solidFill>
                  <a:schemeClr val="dk1"/>
                </a:solidFill>
                <a:highlight>
                  <a:srgbClr val="FFFFFF"/>
                </a:highlight>
                <a:latin typeface="微軟正黑體" panose="020B0604030504040204" pitchFamily="34" charset="-120"/>
                <a:ea typeface="微軟正黑體" panose="020B0604030504040204" pitchFamily="34" charset="-120"/>
              </a:rPr>
              <a:t>AI</a:t>
            </a:r>
            <a:r>
              <a:rPr lang="zh-TW" altLang="en-US" sz="1600" b="1">
                <a:solidFill>
                  <a:schemeClr val="dk1"/>
                </a:solidFill>
                <a:highlight>
                  <a:srgbClr val="FFFFFF"/>
                </a:highlight>
                <a:latin typeface="微軟正黑體" panose="020B0604030504040204" pitchFamily="34" charset="-120"/>
                <a:ea typeface="微軟正黑體" panose="020B0604030504040204" pitchFamily="34" charset="-120"/>
              </a:rPr>
              <a:t>高效行銷：提升企劃力、簡報力的必修課</a:t>
            </a:r>
            <a:endParaRPr sz="1600">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78" name="Google Shape;78;p4"/>
          <p:cNvSpPr txBox="1"/>
          <p:nvPr/>
        </p:nvSpPr>
        <p:spPr>
          <a:xfrm>
            <a:off x="6215877" y="979004"/>
            <a:ext cx="4399200" cy="338700"/>
          </a:xfrm>
          <a:prstGeom prst="rect">
            <a:avLst/>
          </a:prstGeom>
          <a:noFill/>
          <a:ln>
            <a:noFill/>
          </a:ln>
        </p:spPr>
        <p:txBody>
          <a:bodyPr spcFirstLastPara="1" wrap="square" lIns="91425" tIns="45700" rIns="91425" bIns="45700" anchor="t" anchorCtr="0">
            <a:spAutoFit/>
          </a:bodyPr>
          <a:lstStyle/>
          <a:p>
            <a:pPr algn="ctr">
              <a:buClr>
                <a:schemeClr val="dk1"/>
              </a:buClr>
              <a:buSzPts val="1100"/>
            </a:pPr>
            <a:r>
              <a:rPr lang="zh-TW" altLang="en-US" sz="1600" b="1">
                <a:solidFill>
                  <a:schemeClr val="dk1"/>
                </a:solidFill>
                <a:latin typeface="微軟正黑體" panose="020B0604030504040204" pitchFamily="34" charset="-120"/>
                <a:ea typeface="微軟正黑體" panose="020B0604030504040204" pitchFamily="34" charset="-120"/>
                <a:cs typeface="Microsoft JhengHei"/>
                <a:sym typeface="Microsoft JhengHei"/>
              </a:rPr>
              <a:t>區塊鍊金融的市場戰略</a:t>
            </a:r>
            <a:endParaRPr sz="1600">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79" name="Google Shape;79;p4"/>
          <p:cNvSpPr txBox="1"/>
          <p:nvPr/>
        </p:nvSpPr>
        <p:spPr>
          <a:xfrm>
            <a:off x="6699071" y="1229671"/>
            <a:ext cx="3607584" cy="369291"/>
          </a:xfrm>
          <a:prstGeom prst="rect">
            <a:avLst/>
          </a:prstGeom>
          <a:noFill/>
          <a:ln>
            <a:noFill/>
          </a:ln>
        </p:spPr>
        <p:txBody>
          <a:bodyPr spcFirstLastPara="1" wrap="square" lIns="91425" tIns="45700" rIns="91425" bIns="45700" anchor="t" anchorCtr="0">
            <a:spAutoFit/>
          </a:bodyPr>
          <a:lstStyle/>
          <a:p>
            <a:pPr algn="ctr">
              <a:buClr>
                <a:schemeClr val="dk1"/>
              </a:buClr>
              <a:buSzPts val="1100"/>
            </a:pPr>
            <a:r>
              <a:rPr lang="zh-TW" altLang="en-US">
                <a:solidFill>
                  <a:schemeClr val="dk1"/>
                </a:solidFill>
                <a:latin typeface="微軟正黑體" panose="020B0604030504040204" pitchFamily="34" charset="-120"/>
                <a:ea typeface="微軟正黑體" panose="020B0604030504040204" pitchFamily="34" charset="-120"/>
                <a:cs typeface="Microsoft JhengHei"/>
                <a:sym typeface="Microsoft JhengHei"/>
              </a:rPr>
              <a:t>江宗憲</a:t>
            </a:r>
            <a:endParaRPr sz="1400">
              <a:solidFill>
                <a:srgbClr val="000000"/>
              </a:solidFill>
              <a:latin typeface="微軟正黑體" panose="020B0604030504040204" pitchFamily="34" charset="-120"/>
              <a:ea typeface="微軟正黑體" panose="020B0604030504040204" pitchFamily="34" charset="-120"/>
            </a:endParaRPr>
          </a:p>
        </p:txBody>
      </p:sp>
      <p:sp>
        <p:nvSpPr>
          <p:cNvPr id="80" name="Google Shape;80;p4"/>
          <p:cNvSpPr txBox="1">
            <a:spLocks noGrp="1"/>
          </p:cNvSpPr>
          <p:nvPr>
            <p:ph type="sldNum" idx="12"/>
          </p:nvPr>
        </p:nvSpPr>
        <p:spPr>
          <a:xfrm>
            <a:off x="9929814" y="6391276"/>
            <a:ext cx="280987" cy="295275"/>
          </a:xfrm>
          <a:prstGeom prst="rect">
            <a:avLst/>
          </a:prstGeom>
          <a:noFill/>
          <a:ln>
            <a:noFill/>
          </a:ln>
        </p:spPr>
        <p:txBody>
          <a:bodyPr spcFirstLastPara="1" wrap="square" lIns="91425" tIns="45700" rIns="91425" bIns="45700" anchor="ctr" anchorCtr="0">
            <a:noAutofit/>
          </a:bodyPr>
          <a:lstStyle/>
          <a:p>
            <a:pPr algn="r">
              <a:buSzPts val="1200"/>
            </a:pPr>
            <a:fld id="{00000000-1234-1234-1234-123412341234}" type="slidenum">
              <a:rPr lang="en-US" altLang="zh-TW">
                <a:latin typeface="微軟正黑體" panose="020B0604030504040204" pitchFamily="34" charset="-120"/>
                <a:ea typeface="微軟正黑體" panose="020B0604030504040204" pitchFamily="34" charset="-120"/>
              </a:rPr>
              <a:pPr algn="r">
                <a:buSzPts val="1200"/>
              </a:pPr>
              <a:t>6</a:t>
            </a:fld>
            <a:endParaRPr>
              <a:latin typeface="微軟正黑體" panose="020B0604030504040204" pitchFamily="34" charset="-120"/>
              <a:ea typeface="微軟正黑體" panose="020B0604030504040204" pitchFamily="34" charset="-120"/>
            </a:endParaRPr>
          </a:p>
        </p:txBody>
      </p:sp>
      <p:sp>
        <p:nvSpPr>
          <p:cNvPr id="81" name="Google Shape;81;p4"/>
          <p:cNvSpPr txBox="1"/>
          <p:nvPr/>
        </p:nvSpPr>
        <p:spPr>
          <a:xfrm>
            <a:off x="2895601" y="389783"/>
            <a:ext cx="3200400" cy="338554"/>
          </a:xfrm>
          <a:prstGeom prst="rect">
            <a:avLst/>
          </a:prstGeom>
          <a:solidFill>
            <a:srgbClr val="B6DDE7"/>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微軟正黑體" panose="020B0604030504040204" pitchFamily="34" charset="-120"/>
                <a:ea typeface="微軟正黑體" panose="020B0604030504040204" pitchFamily="34" charset="-120"/>
                <a:cs typeface="Arial"/>
                <a:sym typeface="Arial"/>
              </a:rPr>
              <a:t>科技及資訊相關展覽活動及論壇</a:t>
            </a:r>
            <a:endParaRPr sz="1600" b="1">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82" name="Google Shape;82;p4"/>
          <p:cNvSpPr txBox="1"/>
          <p:nvPr/>
        </p:nvSpPr>
        <p:spPr>
          <a:xfrm>
            <a:off x="6815272" y="389783"/>
            <a:ext cx="3200400" cy="338554"/>
          </a:xfrm>
          <a:prstGeom prst="rect">
            <a:avLst/>
          </a:prstGeom>
          <a:solidFill>
            <a:srgbClr val="B6DDE7"/>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微軟正黑體" panose="020B0604030504040204" pitchFamily="34" charset="-120"/>
                <a:ea typeface="微軟正黑體" panose="020B0604030504040204" pitchFamily="34" charset="-120"/>
                <a:cs typeface="Arial"/>
                <a:sym typeface="Arial"/>
              </a:rPr>
              <a:t>科技及資訊相關展覽活動及論壇</a:t>
            </a:r>
            <a:endParaRPr sz="1600" b="1">
              <a:solidFill>
                <a:srgbClr val="000000"/>
              </a:solidFill>
              <a:latin typeface="微軟正黑體" panose="020B0604030504040204" pitchFamily="34" charset="-120"/>
              <a:ea typeface="微軟正黑體" panose="020B0604030504040204" pitchFamily="34" charset="-120"/>
              <a:cs typeface="Arial"/>
              <a:sym typeface="Arial"/>
            </a:endParaRPr>
          </a:p>
        </p:txBody>
      </p:sp>
      <p:pic>
        <p:nvPicPr>
          <p:cNvPr id="83" name="Google Shape;83;p4"/>
          <p:cNvPicPr preferRelativeResize="0"/>
          <p:nvPr/>
        </p:nvPicPr>
        <p:blipFill>
          <a:blip r:embed="rId3">
            <a:alphaModFix/>
          </a:blip>
          <a:stretch>
            <a:fillRect/>
          </a:stretch>
        </p:blipFill>
        <p:spPr>
          <a:xfrm>
            <a:off x="2655714" y="1707189"/>
            <a:ext cx="3171825" cy="2371725"/>
          </a:xfrm>
          <a:prstGeom prst="rect">
            <a:avLst/>
          </a:prstGeom>
          <a:noFill/>
          <a:ln>
            <a:noFill/>
          </a:ln>
        </p:spPr>
      </p:pic>
      <p:pic>
        <p:nvPicPr>
          <p:cNvPr id="84" name="Google Shape;84;p4"/>
          <p:cNvPicPr preferRelativeResize="0"/>
          <p:nvPr/>
        </p:nvPicPr>
        <p:blipFill>
          <a:blip r:embed="rId4">
            <a:alphaModFix/>
          </a:blip>
          <a:stretch>
            <a:fillRect/>
          </a:stretch>
        </p:blipFill>
        <p:spPr>
          <a:xfrm>
            <a:off x="2660400" y="4214051"/>
            <a:ext cx="3162300" cy="2371725"/>
          </a:xfrm>
          <a:prstGeom prst="rect">
            <a:avLst/>
          </a:prstGeom>
          <a:noFill/>
          <a:ln>
            <a:noFill/>
          </a:ln>
        </p:spPr>
      </p:pic>
      <p:pic>
        <p:nvPicPr>
          <p:cNvPr id="85" name="Google Shape;85;p4"/>
          <p:cNvPicPr preferRelativeResize="0"/>
          <p:nvPr/>
        </p:nvPicPr>
        <p:blipFill>
          <a:blip r:embed="rId5">
            <a:alphaModFix/>
          </a:blip>
          <a:stretch>
            <a:fillRect/>
          </a:stretch>
        </p:blipFill>
        <p:spPr>
          <a:xfrm>
            <a:off x="6829564" y="1707201"/>
            <a:ext cx="3171825" cy="2371725"/>
          </a:xfrm>
          <a:prstGeom prst="rect">
            <a:avLst/>
          </a:prstGeom>
          <a:noFill/>
          <a:ln>
            <a:noFill/>
          </a:ln>
        </p:spPr>
      </p:pic>
      <p:pic>
        <p:nvPicPr>
          <p:cNvPr id="86" name="Google Shape;86;p4"/>
          <p:cNvPicPr preferRelativeResize="0"/>
          <p:nvPr/>
        </p:nvPicPr>
        <p:blipFill>
          <a:blip r:embed="rId6">
            <a:alphaModFix/>
          </a:blip>
          <a:stretch>
            <a:fillRect/>
          </a:stretch>
        </p:blipFill>
        <p:spPr>
          <a:xfrm>
            <a:off x="6834313" y="4214051"/>
            <a:ext cx="3162300" cy="2371725"/>
          </a:xfrm>
          <a:prstGeom prst="rect">
            <a:avLst/>
          </a:prstGeom>
          <a:noFill/>
          <a:ln>
            <a:noFill/>
          </a:ln>
        </p:spPr>
      </p:pic>
      <p:sp>
        <p:nvSpPr>
          <p:cNvPr id="87" name="Google Shape;87;p4"/>
          <p:cNvSpPr txBox="1"/>
          <p:nvPr/>
        </p:nvSpPr>
        <p:spPr>
          <a:xfrm>
            <a:off x="8514485" y="51077"/>
            <a:ext cx="1501200" cy="338700"/>
          </a:xfrm>
          <a:prstGeom prst="rect">
            <a:avLst/>
          </a:prstGeom>
          <a:solidFill>
            <a:srgbClr val="F2DADA"/>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微軟正黑體" panose="020B0604030504040204" pitchFamily="34" charset="-120"/>
                <a:ea typeface="微軟正黑體" panose="020B0604030504040204" pitchFamily="34" charset="-120"/>
                <a:cs typeface="Arial"/>
                <a:sym typeface="Arial"/>
              </a:rPr>
              <a:t>新創相關活動</a:t>
            </a:r>
            <a:endParaRPr sz="1600" b="1">
              <a:solidFill>
                <a:srgbClr val="000000"/>
              </a:solidFill>
              <a:latin typeface="微軟正黑體" panose="020B0604030504040204" pitchFamily="34" charset="-120"/>
              <a:ea typeface="微軟正黑體" panose="020B0604030504040204" pitchFamily="34" charset="-120"/>
              <a:cs typeface="Arial"/>
              <a:sym typeface="Arial"/>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6"/>
          <p:cNvSpPr txBox="1"/>
          <p:nvPr/>
        </p:nvSpPr>
        <p:spPr>
          <a:xfrm>
            <a:off x="2507731" y="1368365"/>
            <a:ext cx="3607500" cy="307800"/>
          </a:xfrm>
          <a:prstGeom prst="rect">
            <a:avLst/>
          </a:prstGeom>
          <a:noFill/>
          <a:ln>
            <a:noFill/>
          </a:ln>
        </p:spPr>
        <p:txBody>
          <a:bodyPr spcFirstLastPara="1" wrap="square" lIns="91425" tIns="45700" rIns="91425" bIns="45700" anchor="t" anchorCtr="0">
            <a:spAutoFit/>
          </a:bodyPr>
          <a:lstStyle/>
          <a:p>
            <a:pPr algn="ctr">
              <a:buClr>
                <a:srgbClr val="000000"/>
              </a:buClr>
              <a:buSzPts val="1400"/>
            </a:pPr>
            <a:r>
              <a:rPr lang="zh-TW" altLang="en-US" sz="1400">
                <a:solidFill>
                  <a:schemeClr val="dk1"/>
                </a:solidFill>
                <a:latin typeface="微軟正黑體" panose="020B0604030504040204" pitchFamily="34" charset="-120"/>
                <a:ea typeface="微軟正黑體" panose="020B0604030504040204" pitchFamily="34" charset="-120"/>
                <a:cs typeface="Arial"/>
                <a:sym typeface="Arial"/>
              </a:rPr>
              <a:t>視網有限公司</a:t>
            </a:r>
            <a:endParaRPr sz="1400">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94" name="Google Shape;94;p6"/>
          <p:cNvSpPr txBox="1"/>
          <p:nvPr/>
        </p:nvSpPr>
        <p:spPr>
          <a:xfrm>
            <a:off x="2219810" y="1029811"/>
            <a:ext cx="4399200" cy="338700"/>
          </a:xfrm>
          <a:prstGeom prst="rect">
            <a:avLst/>
          </a:prstGeom>
          <a:noFill/>
          <a:ln>
            <a:noFill/>
          </a:ln>
        </p:spPr>
        <p:txBody>
          <a:bodyPr spcFirstLastPara="1" wrap="square" lIns="91425" tIns="45700" rIns="91425" bIns="45700" anchor="t" anchorCtr="0">
            <a:spAutoFit/>
          </a:bodyPr>
          <a:lstStyle/>
          <a:p>
            <a:pPr algn="ctr">
              <a:buClr>
                <a:srgbClr val="000000"/>
              </a:buClr>
              <a:buSzPts val="1600"/>
            </a:pPr>
            <a:r>
              <a:rPr lang="en-US" altLang="zh-TW" sz="1600" b="1">
                <a:solidFill>
                  <a:schemeClr val="dk1"/>
                </a:solidFill>
                <a:latin typeface="微軟正黑體" panose="020B0604030504040204" pitchFamily="34" charset="-120"/>
                <a:ea typeface="微軟正黑體" panose="020B0604030504040204" pitchFamily="34" charset="-120"/>
                <a:cs typeface="Arial"/>
                <a:sym typeface="Arial"/>
              </a:rPr>
              <a:t>DVASIA</a:t>
            </a:r>
            <a:r>
              <a:rPr lang="zh-TW" altLang="en-US" sz="1600" b="1">
                <a:solidFill>
                  <a:schemeClr val="dk1"/>
                </a:solidFill>
                <a:latin typeface="微軟正黑體" panose="020B0604030504040204" pitchFamily="34" charset="-120"/>
                <a:ea typeface="微軟正黑體" panose="020B0604030504040204" pitchFamily="34" charset="-120"/>
                <a:cs typeface="Arial"/>
                <a:sym typeface="Arial"/>
              </a:rPr>
              <a:t>影音創作職人講堂</a:t>
            </a:r>
            <a:r>
              <a:rPr lang="en-US" altLang="zh-TW" sz="1600" b="1">
                <a:solidFill>
                  <a:schemeClr val="dk1"/>
                </a:solidFill>
                <a:latin typeface="微軟正黑體" panose="020B0604030504040204" pitchFamily="34" charset="-120"/>
                <a:ea typeface="微軟正黑體" panose="020B0604030504040204" pitchFamily="34" charset="-120"/>
                <a:cs typeface="Arial"/>
                <a:sym typeface="Arial"/>
              </a:rPr>
              <a:t>-</a:t>
            </a:r>
            <a:r>
              <a:rPr lang="zh-TW" altLang="en-US" sz="1600" b="1">
                <a:solidFill>
                  <a:schemeClr val="dk1"/>
                </a:solidFill>
                <a:latin typeface="微軟正黑體" panose="020B0604030504040204" pitchFamily="34" charset="-120"/>
                <a:ea typeface="微軟正黑體" panose="020B0604030504040204" pitchFamily="34" charset="-120"/>
                <a:cs typeface="Arial"/>
                <a:sym typeface="Arial"/>
              </a:rPr>
              <a:t>特效講座</a:t>
            </a:r>
            <a:endParaRPr sz="1400">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95" name="Google Shape;95;p6"/>
          <p:cNvSpPr txBox="1"/>
          <p:nvPr/>
        </p:nvSpPr>
        <p:spPr>
          <a:xfrm>
            <a:off x="6428399" y="1331875"/>
            <a:ext cx="3607500" cy="307800"/>
          </a:xfrm>
          <a:prstGeom prst="rect">
            <a:avLst/>
          </a:prstGeom>
          <a:noFill/>
          <a:ln>
            <a:noFill/>
          </a:ln>
        </p:spPr>
        <p:txBody>
          <a:bodyPr spcFirstLastPara="1" wrap="square" lIns="91425" tIns="45700" rIns="91425" bIns="45700" anchor="t" anchorCtr="0">
            <a:spAutoFit/>
          </a:bodyPr>
          <a:lstStyle/>
          <a:p>
            <a:pPr algn="ctr">
              <a:buClr>
                <a:srgbClr val="000000"/>
              </a:buClr>
              <a:buSzPts val="1400"/>
            </a:pPr>
            <a:r>
              <a:rPr lang="zh-TW" altLang="en-US" sz="1400">
                <a:solidFill>
                  <a:schemeClr val="dk1"/>
                </a:solidFill>
                <a:latin typeface="微軟正黑體" panose="020B0604030504040204" pitchFamily="34" charset="-120"/>
                <a:ea typeface="微軟正黑體" panose="020B0604030504040204" pitchFamily="34" charset="-120"/>
                <a:cs typeface="Arial"/>
                <a:sym typeface="Arial"/>
              </a:rPr>
              <a:t>財團法人人工智慧科技基金會</a:t>
            </a:r>
            <a:endParaRPr sz="1400">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96" name="Google Shape;96;p6"/>
          <p:cNvSpPr txBox="1"/>
          <p:nvPr/>
        </p:nvSpPr>
        <p:spPr>
          <a:xfrm>
            <a:off x="6022521" y="1020077"/>
            <a:ext cx="4377600" cy="338700"/>
          </a:xfrm>
          <a:prstGeom prst="rect">
            <a:avLst/>
          </a:prstGeom>
          <a:noFill/>
          <a:ln>
            <a:noFill/>
          </a:ln>
        </p:spPr>
        <p:txBody>
          <a:bodyPr spcFirstLastPara="1" wrap="square" lIns="91425" tIns="45700" rIns="91425" bIns="45700" anchor="t" anchorCtr="0">
            <a:spAutoFit/>
          </a:bodyPr>
          <a:lstStyle/>
          <a:p>
            <a:pPr algn="ctr">
              <a:buClr>
                <a:srgbClr val="000000"/>
              </a:buClr>
              <a:buSzPts val="1600"/>
            </a:pPr>
            <a:r>
              <a:rPr lang="en-US" altLang="zh-TW" sz="1600" b="1">
                <a:solidFill>
                  <a:schemeClr val="dk1"/>
                </a:solidFill>
                <a:latin typeface="微軟正黑體" panose="020B0604030504040204" pitchFamily="34" charset="-120"/>
                <a:ea typeface="微軟正黑體" panose="020B0604030504040204" pitchFamily="34" charset="-120"/>
                <a:cs typeface="Arial"/>
                <a:sym typeface="Arial"/>
              </a:rPr>
              <a:t>AIJuniorAward2024</a:t>
            </a:r>
            <a:r>
              <a:rPr lang="zh-TW" altLang="en-US" sz="1600" b="1">
                <a:solidFill>
                  <a:schemeClr val="dk1"/>
                </a:solidFill>
                <a:latin typeface="微軟正黑體" panose="020B0604030504040204" pitchFamily="34" charset="-120"/>
                <a:ea typeface="微軟正黑體" panose="020B0604030504040204" pitchFamily="34" charset="-120"/>
                <a:cs typeface="Arial"/>
                <a:sym typeface="Arial"/>
              </a:rPr>
              <a:t>動腦工作坊</a:t>
            </a:r>
            <a:endParaRPr sz="1400">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97" name="Google Shape;97;p6"/>
          <p:cNvSpPr txBox="1">
            <a:spLocks noGrp="1"/>
          </p:cNvSpPr>
          <p:nvPr>
            <p:ph type="sldNum" idx="12"/>
          </p:nvPr>
        </p:nvSpPr>
        <p:spPr>
          <a:xfrm>
            <a:off x="9929814" y="6391276"/>
            <a:ext cx="280987" cy="295275"/>
          </a:xfrm>
          <a:prstGeom prst="rect">
            <a:avLst/>
          </a:prstGeom>
          <a:noFill/>
          <a:ln>
            <a:noFill/>
          </a:ln>
        </p:spPr>
        <p:txBody>
          <a:bodyPr spcFirstLastPara="1" wrap="square" lIns="91425" tIns="45700" rIns="91425" bIns="45700" anchor="ctr" anchorCtr="0">
            <a:noAutofit/>
          </a:bodyPr>
          <a:lstStyle/>
          <a:p>
            <a:pPr algn="r">
              <a:buSzPts val="1200"/>
            </a:pPr>
            <a:fld id="{00000000-1234-1234-1234-123412341234}" type="slidenum">
              <a:rPr lang="en-US" altLang="zh-TW">
                <a:latin typeface="微軟正黑體" panose="020B0604030504040204" pitchFamily="34" charset="-120"/>
                <a:ea typeface="微軟正黑體" panose="020B0604030504040204" pitchFamily="34" charset="-120"/>
              </a:rPr>
              <a:pPr algn="r">
                <a:buSzPts val="1200"/>
              </a:pPr>
              <a:t>7</a:t>
            </a:fld>
            <a:endParaRPr>
              <a:latin typeface="微軟正黑體" panose="020B0604030504040204" pitchFamily="34" charset="-120"/>
              <a:ea typeface="微軟正黑體" panose="020B0604030504040204" pitchFamily="34" charset="-120"/>
            </a:endParaRPr>
          </a:p>
        </p:txBody>
      </p:sp>
      <p:pic>
        <p:nvPicPr>
          <p:cNvPr id="98" name="Google Shape;98;p6" descr="https://lh7-us.googleusercontent.com/5F-FyXUDAaAKfAHUtwF2cJqV8M-w7RwdcfQRWg1Up33NzfkzdYN_SlQT8T37SxPMQ11i-NT_nNlTEPJj3LQJ5lkYOKElsAI1uUCaaALjkfrkZxsFVsV1MqmSUaekca8JYWl3XFOuCsN2"/>
          <p:cNvPicPr preferRelativeResize="0"/>
          <p:nvPr/>
        </p:nvPicPr>
        <p:blipFill rotWithShape="1">
          <a:blip r:embed="rId3">
            <a:alphaModFix/>
          </a:blip>
          <a:srcRect l="4197" r="3551"/>
          <a:stretch/>
        </p:blipFill>
        <p:spPr>
          <a:xfrm>
            <a:off x="6542801" y="1785601"/>
            <a:ext cx="3607575" cy="2362199"/>
          </a:xfrm>
          <a:prstGeom prst="rect">
            <a:avLst/>
          </a:prstGeom>
          <a:noFill/>
          <a:ln>
            <a:noFill/>
          </a:ln>
        </p:spPr>
      </p:pic>
      <p:pic>
        <p:nvPicPr>
          <p:cNvPr id="99" name="Google Shape;99;p6" descr="https://lh7-us.googleusercontent.com/bq5cy7ROTOpBuoNZ2Kg-fB0MnmtlHKUv-GjX-ZlS86WvoC58A4-OTx_UvoWwjMDaEIC71A4kR-BeHOTl9tSwE6PATMuCfMU-G06e7g4P50RjmcOqEE0JZkbLnJFMuVBwjc09gK2LUk5YEUvwQFoonw"/>
          <p:cNvPicPr preferRelativeResize="0"/>
          <p:nvPr/>
        </p:nvPicPr>
        <p:blipFill rotWithShape="1">
          <a:blip r:embed="rId4">
            <a:alphaModFix/>
          </a:blip>
          <a:srcRect/>
          <a:stretch/>
        </p:blipFill>
        <p:spPr>
          <a:xfrm>
            <a:off x="2690618" y="1779736"/>
            <a:ext cx="3152776" cy="2362200"/>
          </a:xfrm>
          <a:prstGeom prst="rect">
            <a:avLst/>
          </a:prstGeom>
          <a:noFill/>
          <a:ln>
            <a:noFill/>
          </a:ln>
        </p:spPr>
      </p:pic>
      <p:pic>
        <p:nvPicPr>
          <p:cNvPr id="100" name="Google Shape;100;p6" descr="https://lh7-us.googleusercontent.com/yOv8RhC8HasjPmX_aKe--HLXUAICRGpfn-ya3c7figPxk0tqlJe-mreB1o4ehsUlEbQ-5xTLx3H8wsGiaGN0o2MIy8GXVF9RO5HlurUGR4b2ojT7P1o51hV9i4f4E24wZerqDDLlqhHSYSoZN8ullA"/>
          <p:cNvPicPr preferRelativeResize="0"/>
          <p:nvPr/>
        </p:nvPicPr>
        <p:blipFill rotWithShape="1">
          <a:blip r:embed="rId5">
            <a:alphaModFix/>
          </a:blip>
          <a:srcRect/>
          <a:stretch/>
        </p:blipFill>
        <p:spPr>
          <a:xfrm>
            <a:off x="2682084" y="4293096"/>
            <a:ext cx="3152776" cy="2362200"/>
          </a:xfrm>
          <a:prstGeom prst="rect">
            <a:avLst/>
          </a:prstGeom>
          <a:noFill/>
          <a:ln>
            <a:noFill/>
          </a:ln>
        </p:spPr>
      </p:pic>
      <p:sp>
        <p:nvSpPr>
          <p:cNvPr id="101" name="Google Shape;101;p6"/>
          <p:cNvSpPr txBox="1"/>
          <p:nvPr/>
        </p:nvSpPr>
        <p:spPr>
          <a:xfrm>
            <a:off x="2895600" y="487993"/>
            <a:ext cx="3200400" cy="338554"/>
          </a:xfrm>
          <a:prstGeom prst="rect">
            <a:avLst/>
          </a:prstGeom>
          <a:solidFill>
            <a:srgbClr val="B6DDE7"/>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微軟正黑體" panose="020B0604030504040204" pitchFamily="34" charset="-120"/>
                <a:ea typeface="微軟正黑體" panose="020B0604030504040204" pitchFamily="34" charset="-120"/>
                <a:cs typeface="Arial"/>
                <a:sym typeface="Arial"/>
              </a:rPr>
              <a:t>科技及資訊相關展覽活動及論壇</a:t>
            </a:r>
            <a:endParaRPr sz="1600" b="1">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102" name="Google Shape;102;p6"/>
          <p:cNvSpPr txBox="1"/>
          <p:nvPr/>
        </p:nvSpPr>
        <p:spPr>
          <a:xfrm>
            <a:off x="6987983" y="487993"/>
            <a:ext cx="3200400" cy="338554"/>
          </a:xfrm>
          <a:prstGeom prst="rect">
            <a:avLst/>
          </a:prstGeom>
          <a:solidFill>
            <a:srgbClr val="B6DDE7"/>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微軟正黑體" panose="020B0604030504040204" pitchFamily="34" charset="-120"/>
                <a:ea typeface="微軟正黑體" panose="020B0604030504040204" pitchFamily="34" charset="-120"/>
                <a:cs typeface="Arial"/>
                <a:sym typeface="Arial"/>
              </a:rPr>
              <a:t>科技及資訊相關展覽活動及論壇</a:t>
            </a:r>
            <a:endParaRPr sz="1600" b="1">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103" name="Google Shape;103;p6"/>
          <p:cNvSpPr txBox="1"/>
          <p:nvPr/>
        </p:nvSpPr>
        <p:spPr>
          <a:xfrm>
            <a:off x="8153401" y="132113"/>
            <a:ext cx="2034983" cy="338554"/>
          </a:xfrm>
          <a:prstGeom prst="rect">
            <a:avLst/>
          </a:prstGeom>
          <a:solidFill>
            <a:srgbClr val="D6E3BC"/>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微軟正黑體" panose="020B0604030504040204" pitchFamily="34" charset="-120"/>
                <a:ea typeface="微軟正黑體" panose="020B0604030504040204" pitchFamily="34" charset="-120"/>
                <a:cs typeface="Arial"/>
                <a:sym typeface="Arial"/>
              </a:rPr>
              <a:t>機構與學校交流活動</a:t>
            </a:r>
            <a:endParaRPr sz="1400">
              <a:solidFill>
                <a:srgbClr val="000000"/>
              </a:solidFill>
              <a:latin typeface="微軟正黑體" panose="020B0604030504040204" pitchFamily="34" charset="-120"/>
              <a:ea typeface="微軟正黑體" panose="020B0604030504040204" pitchFamily="34" charset="-120"/>
              <a:cs typeface="Arial"/>
              <a:sym typeface="Arial"/>
            </a:endParaRPr>
          </a:p>
        </p:txBody>
      </p:sp>
      <p:pic>
        <p:nvPicPr>
          <p:cNvPr id="104" name="Google Shape;104;p6"/>
          <p:cNvPicPr preferRelativeResize="0"/>
          <p:nvPr/>
        </p:nvPicPr>
        <p:blipFill rotWithShape="1">
          <a:blip r:embed="rId6">
            <a:alphaModFix/>
          </a:blip>
          <a:srcRect t="6347" b="6347"/>
          <a:stretch/>
        </p:blipFill>
        <p:spPr>
          <a:xfrm>
            <a:off x="6559300" y="4293099"/>
            <a:ext cx="3607600" cy="2362200"/>
          </a:xfrm>
          <a:prstGeom prst="rect">
            <a:avLst/>
          </a:prstGeom>
          <a:noFill/>
          <a:ln>
            <a:noFill/>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308a8c69371_0_21"/>
          <p:cNvSpPr txBox="1"/>
          <p:nvPr/>
        </p:nvSpPr>
        <p:spPr>
          <a:xfrm>
            <a:off x="2469531" y="1368365"/>
            <a:ext cx="3607500" cy="276900"/>
          </a:xfrm>
          <a:prstGeom prst="rect">
            <a:avLst/>
          </a:prstGeom>
          <a:noFill/>
          <a:ln>
            <a:noFill/>
          </a:ln>
        </p:spPr>
        <p:txBody>
          <a:bodyPr spcFirstLastPara="1" wrap="square" lIns="91425" tIns="45700" rIns="91425" bIns="45700" anchor="t" anchorCtr="0">
            <a:spAutoFit/>
          </a:bodyPr>
          <a:lstStyle/>
          <a:p>
            <a:pPr algn="ctr">
              <a:buClr>
                <a:schemeClr val="dk1"/>
              </a:buClr>
              <a:buSzPts val="1100"/>
            </a:pPr>
            <a:r>
              <a:rPr lang="zh-TW" altLang="en-US" sz="1200">
                <a:solidFill>
                  <a:schemeClr val="dk1"/>
                </a:solidFill>
                <a:latin typeface="微軟正黑體" panose="020B0604030504040204" pitchFamily="34" charset="-120"/>
                <a:ea typeface="微軟正黑體" panose="020B0604030504040204" pitchFamily="34" charset="-120"/>
                <a:cs typeface="Microsoft JhengHei"/>
                <a:sym typeface="Microsoft JhengHei"/>
              </a:rPr>
              <a:t>世紘國際股份有限公司</a:t>
            </a:r>
            <a:endParaRPr sz="1200">
              <a:solidFill>
                <a:srgbClr val="000000"/>
              </a:solidFill>
              <a:latin typeface="微軟正黑體" panose="020B0604030504040204" pitchFamily="34" charset="-120"/>
              <a:ea typeface="微軟正黑體" panose="020B0604030504040204" pitchFamily="34" charset="-120"/>
            </a:endParaRPr>
          </a:p>
        </p:txBody>
      </p:sp>
      <p:sp>
        <p:nvSpPr>
          <p:cNvPr id="111" name="Google Shape;111;g308a8c69371_0_21"/>
          <p:cNvSpPr txBox="1"/>
          <p:nvPr/>
        </p:nvSpPr>
        <p:spPr>
          <a:xfrm>
            <a:off x="2181610" y="1029811"/>
            <a:ext cx="4399200" cy="338700"/>
          </a:xfrm>
          <a:prstGeom prst="rect">
            <a:avLst/>
          </a:prstGeom>
          <a:noFill/>
          <a:ln>
            <a:noFill/>
          </a:ln>
        </p:spPr>
        <p:txBody>
          <a:bodyPr spcFirstLastPara="1" wrap="square" lIns="91425" tIns="45700" rIns="91425" bIns="45700" anchor="t" anchorCtr="0">
            <a:spAutoFit/>
          </a:bodyPr>
          <a:lstStyle/>
          <a:p>
            <a:pPr algn="ctr">
              <a:buClr>
                <a:schemeClr val="dk1"/>
              </a:buClr>
              <a:buSzPts val="1100"/>
            </a:pPr>
            <a:r>
              <a:rPr lang="en-US" altLang="zh-TW" sz="1600" b="1">
                <a:solidFill>
                  <a:schemeClr val="dk1"/>
                </a:solidFill>
                <a:latin typeface="微軟正黑體" panose="020B0604030504040204" pitchFamily="34" charset="-120"/>
                <a:ea typeface="微軟正黑體" panose="020B0604030504040204" pitchFamily="34" charset="-120"/>
                <a:cs typeface="Microsoft JhengHei"/>
                <a:sym typeface="Microsoft JhengHei"/>
              </a:rPr>
              <a:t>SusHiTech</a:t>
            </a:r>
            <a:r>
              <a:rPr lang="zh-TW" altLang="en-US" sz="1600" b="1">
                <a:solidFill>
                  <a:schemeClr val="dk1"/>
                </a:solidFill>
                <a:latin typeface="微軟正黑體" panose="020B0604030504040204" pitchFamily="34" charset="-120"/>
                <a:ea typeface="微軟正黑體" panose="020B0604030504040204" pitchFamily="34" charset="-120"/>
                <a:cs typeface="Microsoft JhengHei"/>
                <a:sym typeface="Microsoft JhengHei"/>
              </a:rPr>
              <a:t>展前訓練＋行前說明</a:t>
            </a:r>
            <a:endParaRPr sz="1600">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112" name="Google Shape;112;g308a8c69371_0_21"/>
          <p:cNvSpPr txBox="1"/>
          <p:nvPr/>
        </p:nvSpPr>
        <p:spPr>
          <a:xfrm>
            <a:off x="6580799" y="1331875"/>
            <a:ext cx="3607500" cy="276900"/>
          </a:xfrm>
          <a:prstGeom prst="rect">
            <a:avLst/>
          </a:prstGeom>
          <a:noFill/>
          <a:ln>
            <a:noFill/>
          </a:ln>
        </p:spPr>
        <p:txBody>
          <a:bodyPr spcFirstLastPara="1" wrap="square" lIns="91425" tIns="45700" rIns="91425" bIns="45700" anchor="t" anchorCtr="0">
            <a:spAutoFit/>
          </a:bodyPr>
          <a:lstStyle/>
          <a:p>
            <a:pPr algn="ctr">
              <a:buClr>
                <a:schemeClr val="dk1"/>
              </a:buClr>
              <a:buSzPts val="1100"/>
            </a:pPr>
            <a:r>
              <a:rPr lang="zh-TW" altLang="en-US" sz="1200">
                <a:solidFill>
                  <a:schemeClr val="dk1"/>
                </a:solidFill>
                <a:latin typeface="微軟正黑體" panose="020B0604030504040204" pitchFamily="34" charset="-120"/>
                <a:ea typeface="微軟正黑體" panose="020B0604030504040204" pitchFamily="34" charset="-120"/>
                <a:cs typeface="Microsoft JhengHei"/>
                <a:sym typeface="Microsoft JhengHei"/>
              </a:rPr>
              <a:t>富堃有限公司</a:t>
            </a:r>
            <a:endParaRPr sz="1200">
              <a:solidFill>
                <a:srgbClr val="000000"/>
              </a:solidFill>
              <a:latin typeface="微軟正黑體" panose="020B0604030504040204" pitchFamily="34" charset="-120"/>
              <a:ea typeface="微軟正黑體" panose="020B0604030504040204" pitchFamily="34" charset="-120"/>
            </a:endParaRPr>
          </a:p>
        </p:txBody>
      </p:sp>
      <p:sp>
        <p:nvSpPr>
          <p:cNvPr id="113" name="Google Shape;113;g308a8c69371_0_21"/>
          <p:cNvSpPr txBox="1"/>
          <p:nvPr/>
        </p:nvSpPr>
        <p:spPr>
          <a:xfrm>
            <a:off x="6174921" y="1020077"/>
            <a:ext cx="4377600" cy="338700"/>
          </a:xfrm>
          <a:prstGeom prst="rect">
            <a:avLst/>
          </a:prstGeom>
          <a:noFill/>
          <a:ln>
            <a:noFill/>
          </a:ln>
        </p:spPr>
        <p:txBody>
          <a:bodyPr spcFirstLastPara="1" wrap="square" lIns="91425" tIns="45700" rIns="91425" bIns="45700" anchor="t" anchorCtr="0">
            <a:spAutoFit/>
          </a:bodyPr>
          <a:lstStyle/>
          <a:p>
            <a:pPr algn="ctr">
              <a:buClr>
                <a:schemeClr val="dk1"/>
              </a:buClr>
              <a:buSzPts val="1100"/>
            </a:pPr>
            <a:r>
              <a:rPr lang="en-US" altLang="zh-TW" sz="1600" b="1">
                <a:solidFill>
                  <a:schemeClr val="dk1"/>
                </a:solidFill>
                <a:latin typeface="微軟正黑體" panose="020B0604030504040204" pitchFamily="34" charset="-120"/>
                <a:ea typeface="微軟正黑體" panose="020B0604030504040204" pitchFamily="34" charset="-120"/>
                <a:cs typeface="Microsoft JhengHei"/>
                <a:sym typeface="Microsoft JhengHei"/>
              </a:rPr>
              <a:t>GR</a:t>
            </a:r>
            <a:r>
              <a:rPr lang="zh-TW" altLang="en-US" sz="1600" b="1">
                <a:solidFill>
                  <a:schemeClr val="dk1"/>
                </a:solidFill>
                <a:latin typeface="微軟正黑體" panose="020B0604030504040204" pitchFamily="34" charset="-120"/>
                <a:ea typeface="微軟正黑體" panose="020B0604030504040204" pitchFamily="34" charset="-120"/>
                <a:cs typeface="Microsoft JhengHei"/>
                <a:sym typeface="Microsoft JhengHei"/>
              </a:rPr>
              <a:t>女子會</a:t>
            </a:r>
            <a:endParaRPr sz="1600">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114" name="Google Shape;114;g308a8c69371_0_21"/>
          <p:cNvSpPr txBox="1">
            <a:spLocks noGrp="1"/>
          </p:cNvSpPr>
          <p:nvPr>
            <p:ph type="sldNum" idx="12"/>
          </p:nvPr>
        </p:nvSpPr>
        <p:spPr>
          <a:xfrm>
            <a:off x="9929813" y="6391275"/>
            <a:ext cx="281100" cy="295200"/>
          </a:xfrm>
          <a:prstGeom prst="rect">
            <a:avLst/>
          </a:prstGeom>
          <a:noFill/>
          <a:ln>
            <a:noFill/>
          </a:ln>
        </p:spPr>
        <p:txBody>
          <a:bodyPr spcFirstLastPara="1" wrap="square" lIns="91425" tIns="45700" rIns="91425" bIns="45700" anchor="ctr" anchorCtr="0">
            <a:noAutofit/>
          </a:bodyPr>
          <a:lstStyle/>
          <a:p>
            <a:pPr algn="r">
              <a:buSzPts val="1200"/>
            </a:pPr>
            <a:fld id="{00000000-1234-1234-1234-123412341234}" type="slidenum">
              <a:rPr lang="en-US" altLang="zh-TW">
                <a:latin typeface="微軟正黑體" panose="020B0604030504040204" pitchFamily="34" charset="-120"/>
                <a:ea typeface="微軟正黑體" panose="020B0604030504040204" pitchFamily="34" charset="-120"/>
              </a:rPr>
              <a:pPr algn="r">
                <a:buSzPts val="1200"/>
              </a:pPr>
              <a:t>8</a:t>
            </a:fld>
            <a:endParaRPr>
              <a:latin typeface="微軟正黑體" panose="020B0604030504040204" pitchFamily="34" charset="-120"/>
              <a:ea typeface="微軟正黑體" panose="020B0604030504040204" pitchFamily="34" charset="-120"/>
            </a:endParaRPr>
          </a:p>
        </p:txBody>
      </p:sp>
      <p:sp>
        <p:nvSpPr>
          <p:cNvPr id="115" name="Google Shape;115;g308a8c69371_0_21"/>
          <p:cNvSpPr txBox="1"/>
          <p:nvPr/>
        </p:nvSpPr>
        <p:spPr>
          <a:xfrm>
            <a:off x="6987983" y="487993"/>
            <a:ext cx="3200400" cy="338700"/>
          </a:xfrm>
          <a:prstGeom prst="rect">
            <a:avLst/>
          </a:prstGeom>
          <a:solidFill>
            <a:srgbClr val="B6DDE7"/>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微軟正黑體" panose="020B0604030504040204" pitchFamily="34" charset="-120"/>
                <a:ea typeface="微軟正黑體" panose="020B0604030504040204" pitchFamily="34" charset="-120"/>
                <a:cs typeface="Arial"/>
                <a:sym typeface="Arial"/>
              </a:rPr>
              <a:t>科技及資訊相關展覽活動及論壇</a:t>
            </a:r>
            <a:endParaRPr sz="1600" b="1">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116" name="Google Shape;116;g308a8c69371_0_21"/>
          <p:cNvSpPr txBox="1"/>
          <p:nvPr/>
        </p:nvSpPr>
        <p:spPr>
          <a:xfrm>
            <a:off x="8153400" y="132113"/>
            <a:ext cx="2034900" cy="338700"/>
          </a:xfrm>
          <a:prstGeom prst="rect">
            <a:avLst/>
          </a:prstGeom>
          <a:solidFill>
            <a:srgbClr val="D6E3BC"/>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微軟正黑體" panose="020B0604030504040204" pitchFamily="34" charset="-120"/>
                <a:ea typeface="微軟正黑體" panose="020B0604030504040204" pitchFamily="34" charset="-120"/>
                <a:cs typeface="Arial"/>
                <a:sym typeface="Arial"/>
              </a:rPr>
              <a:t>機構與學校交流活動</a:t>
            </a:r>
            <a:endParaRPr sz="1400">
              <a:solidFill>
                <a:srgbClr val="000000"/>
              </a:solidFill>
              <a:latin typeface="微軟正黑體" panose="020B0604030504040204" pitchFamily="34" charset="-120"/>
              <a:ea typeface="微軟正黑體" panose="020B0604030504040204" pitchFamily="34" charset="-120"/>
              <a:cs typeface="Arial"/>
              <a:sym typeface="Arial"/>
            </a:endParaRPr>
          </a:p>
        </p:txBody>
      </p:sp>
      <p:pic>
        <p:nvPicPr>
          <p:cNvPr id="117" name="Google Shape;117;g308a8c69371_0_21"/>
          <p:cNvPicPr preferRelativeResize="0"/>
          <p:nvPr/>
        </p:nvPicPr>
        <p:blipFill rotWithShape="1">
          <a:blip r:embed="rId3">
            <a:alphaModFix/>
          </a:blip>
          <a:srcRect t="22520" b="15111"/>
          <a:stretch/>
        </p:blipFill>
        <p:spPr>
          <a:xfrm>
            <a:off x="2914650" y="1797662"/>
            <a:ext cx="3162300" cy="2433322"/>
          </a:xfrm>
          <a:prstGeom prst="rect">
            <a:avLst/>
          </a:prstGeom>
          <a:noFill/>
          <a:ln>
            <a:noFill/>
          </a:ln>
        </p:spPr>
      </p:pic>
      <p:pic>
        <p:nvPicPr>
          <p:cNvPr id="118" name="Google Shape;118;g308a8c69371_0_21"/>
          <p:cNvPicPr preferRelativeResize="0"/>
          <p:nvPr/>
        </p:nvPicPr>
        <p:blipFill>
          <a:blip r:embed="rId4">
            <a:alphaModFix/>
          </a:blip>
          <a:stretch>
            <a:fillRect/>
          </a:stretch>
        </p:blipFill>
        <p:spPr>
          <a:xfrm>
            <a:off x="2914650" y="4352476"/>
            <a:ext cx="3162300" cy="2371725"/>
          </a:xfrm>
          <a:prstGeom prst="rect">
            <a:avLst/>
          </a:prstGeom>
          <a:noFill/>
          <a:ln>
            <a:noFill/>
          </a:ln>
        </p:spPr>
      </p:pic>
      <p:sp>
        <p:nvSpPr>
          <p:cNvPr id="119" name="Google Shape;119;g308a8c69371_0_21"/>
          <p:cNvSpPr txBox="1"/>
          <p:nvPr/>
        </p:nvSpPr>
        <p:spPr>
          <a:xfrm>
            <a:off x="3745210" y="488002"/>
            <a:ext cx="1501200" cy="338700"/>
          </a:xfrm>
          <a:prstGeom prst="rect">
            <a:avLst/>
          </a:prstGeom>
          <a:solidFill>
            <a:srgbClr val="F2DADA"/>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微軟正黑體" panose="020B0604030504040204" pitchFamily="34" charset="-120"/>
                <a:ea typeface="微軟正黑體" panose="020B0604030504040204" pitchFamily="34" charset="-120"/>
                <a:cs typeface="Arial"/>
                <a:sym typeface="Arial"/>
              </a:rPr>
              <a:t>新創相關活動</a:t>
            </a:r>
            <a:endParaRPr sz="1600" b="1">
              <a:solidFill>
                <a:srgbClr val="000000"/>
              </a:solidFill>
              <a:latin typeface="微軟正黑體" panose="020B0604030504040204" pitchFamily="34" charset="-120"/>
              <a:ea typeface="微軟正黑體" panose="020B0604030504040204" pitchFamily="34" charset="-120"/>
              <a:cs typeface="Arial"/>
              <a:sym typeface="Arial"/>
            </a:endParaRPr>
          </a:p>
        </p:txBody>
      </p:sp>
      <p:pic>
        <p:nvPicPr>
          <p:cNvPr id="120" name="Google Shape;120;g308a8c69371_0_21"/>
          <p:cNvPicPr preferRelativeResize="0"/>
          <p:nvPr/>
        </p:nvPicPr>
        <p:blipFill rotWithShape="1">
          <a:blip r:embed="rId5">
            <a:alphaModFix/>
          </a:blip>
          <a:srcRect r="8147"/>
          <a:stretch/>
        </p:blipFill>
        <p:spPr>
          <a:xfrm>
            <a:off x="6229500" y="1797651"/>
            <a:ext cx="3958800" cy="2433325"/>
          </a:xfrm>
          <a:prstGeom prst="rect">
            <a:avLst/>
          </a:prstGeom>
          <a:noFill/>
          <a:ln>
            <a:noFill/>
          </a:ln>
        </p:spPr>
      </p:pic>
      <p:pic>
        <p:nvPicPr>
          <p:cNvPr id="121" name="Google Shape;121;g308a8c69371_0_21"/>
          <p:cNvPicPr preferRelativeResize="0"/>
          <p:nvPr/>
        </p:nvPicPr>
        <p:blipFill rotWithShape="1">
          <a:blip r:embed="rId6">
            <a:alphaModFix/>
          </a:blip>
          <a:srcRect r="4516"/>
          <a:stretch/>
        </p:blipFill>
        <p:spPr>
          <a:xfrm>
            <a:off x="6229500" y="4388950"/>
            <a:ext cx="3958800" cy="2335250"/>
          </a:xfrm>
          <a:prstGeom prst="rect">
            <a:avLst/>
          </a:prstGeom>
          <a:noFill/>
          <a:ln>
            <a:noFill/>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5"/>
          <p:cNvSpPr txBox="1"/>
          <p:nvPr/>
        </p:nvSpPr>
        <p:spPr>
          <a:xfrm>
            <a:off x="8709660" y="137002"/>
            <a:ext cx="1501200" cy="338700"/>
          </a:xfrm>
          <a:prstGeom prst="rect">
            <a:avLst/>
          </a:prstGeom>
          <a:solidFill>
            <a:srgbClr val="F2DADA"/>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微軟正黑體" panose="020B0604030504040204" pitchFamily="34" charset="-120"/>
                <a:ea typeface="微軟正黑體" panose="020B0604030504040204" pitchFamily="34" charset="-120"/>
                <a:cs typeface="Arial"/>
                <a:sym typeface="Arial"/>
              </a:rPr>
              <a:t>新創相關活動</a:t>
            </a:r>
            <a:endParaRPr sz="1600" b="1">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128" name="Google Shape;128;p5"/>
          <p:cNvSpPr txBox="1"/>
          <p:nvPr/>
        </p:nvSpPr>
        <p:spPr>
          <a:xfrm>
            <a:off x="7010401" y="485258"/>
            <a:ext cx="3200400" cy="338700"/>
          </a:xfrm>
          <a:prstGeom prst="rect">
            <a:avLst/>
          </a:prstGeom>
          <a:solidFill>
            <a:srgbClr val="B6DDE7"/>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微軟正黑體" panose="020B0604030504040204" pitchFamily="34" charset="-120"/>
                <a:ea typeface="微軟正黑體" panose="020B0604030504040204" pitchFamily="34" charset="-120"/>
                <a:cs typeface="Arial"/>
                <a:sym typeface="Arial"/>
              </a:rPr>
              <a:t>科技及資訊相關展覽活動及論壇</a:t>
            </a:r>
            <a:endParaRPr sz="1600" b="1">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129" name="Google Shape;129;p5"/>
          <p:cNvSpPr txBox="1"/>
          <p:nvPr/>
        </p:nvSpPr>
        <p:spPr>
          <a:xfrm>
            <a:off x="2733767" y="1340520"/>
            <a:ext cx="3219000" cy="369291"/>
          </a:xfrm>
          <a:prstGeom prst="rect">
            <a:avLst/>
          </a:prstGeom>
          <a:noFill/>
          <a:ln>
            <a:noFill/>
          </a:ln>
        </p:spPr>
        <p:txBody>
          <a:bodyPr spcFirstLastPara="1" wrap="square" lIns="91425" tIns="45700" rIns="91425" bIns="45700" anchor="t" anchorCtr="0">
            <a:spAutoFit/>
          </a:bodyPr>
          <a:lstStyle/>
          <a:p>
            <a:pPr algn="ctr">
              <a:buClr>
                <a:schemeClr val="dk1"/>
              </a:buClr>
              <a:buSzPts val="1100"/>
            </a:pPr>
            <a:r>
              <a:rPr lang="zh-TW" altLang="en-US">
                <a:solidFill>
                  <a:schemeClr val="dk1"/>
                </a:solidFill>
                <a:highlight>
                  <a:srgbClr val="FFFFFF"/>
                </a:highlight>
                <a:latin typeface="微軟正黑體" panose="020B0604030504040204" pitchFamily="34" charset="-120"/>
                <a:ea typeface="微軟正黑體" panose="020B0604030504040204" pitchFamily="34" charset="-120"/>
              </a:rPr>
              <a:t>正成貿易股份有限公司</a:t>
            </a:r>
            <a:endParaRPr>
              <a:solidFill>
                <a:srgbClr val="000000"/>
              </a:solidFill>
              <a:latin typeface="微軟正黑體" panose="020B0604030504040204" pitchFamily="34" charset="-120"/>
              <a:ea typeface="微軟正黑體" panose="020B0604030504040204" pitchFamily="34" charset="-120"/>
            </a:endParaRPr>
          </a:p>
        </p:txBody>
      </p:sp>
      <p:sp>
        <p:nvSpPr>
          <p:cNvPr id="130" name="Google Shape;130;p5"/>
          <p:cNvSpPr txBox="1"/>
          <p:nvPr/>
        </p:nvSpPr>
        <p:spPr>
          <a:xfrm>
            <a:off x="2380550" y="954625"/>
            <a:ext cx="3925500" cy="338700"/>
          </a:xfrm>
          <a:prstGeom prst="rect">
            <a:avLst/>
          </a:prstGeom>
          <a:noFill/>
          <a:ln>
            <a:noFill/>
          </a:ln>
        </p:spPr>
        <p:txBody>
          <a:bodyPr spcFirstLastPara="1" wrap="square" lIns="91425" tIns="45700" rIns="91425" bIns="45700" anchor="t" anchorCtr="0">
            <a:spAutoFit/>
          </a:bodyPr>
          <a:lstStyle/>
          <a:p>
            <a:pPr algn="ctr">
              <a:buClr>
                <a:schemeClr val="dk1"/>
              </a:buClr>
              <a:buSzPts val="1100"/>
            </a:pPr>
            <a:r>
              <a:rPr lang="en-US" altLang="zh-TW" sz="1600" b="1">
                <a:solidFill>
                  <a:schemeClr val="dk1"/>
                </a:solidFill>
                <a:highlight>
                  <a:srgbClr val="FFFFFF"/>
                </a:highlight>
                <a:latin typeface="微軟正黑體" panose="020B0604030504040204" pitchFamily="34" charset="-120"/>
                <a:ea typeface="微軟正黑體" panose="020B0604030504040204" pitchFamily="34" charset="-120"/>
              </a:rPr>
              <a:t>MadSongkran!</a:t>
            </a:r>
            <a:r>
              <a:rPr lang="zh-TW" altLang="en-US" sz="1600" b="1">
                <a:solidFill>
                  <a:schemeClr val="dk1"/>
                </a:solidFill>
                <a:highlight>
                  <a:srgbClr val="FFFFFF"/>
                </a:highlight>
                <a:latin typeface="微軟正黑體" panose="020B0604030504040204" pitchFamily="34" charset="-120"/>
                <a:ea typeface="微軟正黑體" panose="020B0604030504040204" pitchFamily="34" charset="-120"/>
              </a:rPr>
              <a:t>迎接瘋狂水行季</a:t>
            </a:r>
            <a:endParaRPr sz="1600">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131" name="Google Shape;131;p5"/>
          <p:cNvSpPr txBox="1">
            <a:spLocks noGrp="1"/>
          </p:cNvSpPr>
          <p:nvPr>
            <p:ph type="sldNum" idx="12"/>
          </p:nvPr>
        </p:nvSpPr>
        <p:spPr>
          <a:xfrm>
            <a:off x="9929814" y="6391276"/>
            <a:ext cx="280987" cy="295275"/>
          </a:xfrm>
          <a:prstGeom prst="rect">
            <a:avLst/>
          </a:prstGeom>
          <a:noFill/>
          <a:ln>
            <a:noFill/>
          </a:ln>
        </p:spPr>
        <p:txBody>
          <a:bodyPr spcFirstLastPara="1" wrap="square" lIns="91425" tIns="45700" rIns="91425" bIns="45700" anchor="ctr" anchorCtr="0">
            <a:noAutofit/>
          </a:bodyPr>
          <a:lstStyle/>
          <a:p>
            <a:pPr algn="r">
              <a:buSzPts val="1200"/>
            </a:pPr>
            <a:fld id="{00000000-1234-1234-1234-123412341234}" type="slidenum">
              <a:rPr lang="en-US" altLang="zh-TW">
                <a:latin typeface="微軟正黑體" panose="020B0604030504040204" pitchFamily="34" charset="-120"/>
                <a:ea typeface="微軟正黑體" panose="020B0604030504040204" pitchFamily="34" charset="-120"/>
              </a:rPr>
              <a:pPr algn="r">
                <a:buSzPts val="1200"/>
              </a:pPr>
              <a:t>9</a:t>
            </a:fld>
            <a:endParaRPr>
              <a:latin typeface="微軟正黑體" panose="020B0604030504040204" pitchFamily="34" charset="-120"/>
              <a:ea typeface="微軟正黑體" panose="020B0604030504040204" pitchFamily="34" charset="-120"/>
            </a:endParaRPr>
          </a:p>
        </p:txBody>
      </p:sp>
      <p:sp>
        <p:nvSpPr>
          <p:cNvPr id="132" name="Google Shape;132;p5"/>
          <p:cNvSpPr txBox="1"/>
          <p:nvPr/>
        </p:nvSpPr>
        <p:spPr>
          <a:xfrm>
            <a:off x="6207412" y="997440"/>
            <a:ext cx="4399200" cy="338700"/>
          </a:xfrm>
          <a:prstGeom prst="rect">
            <a:avLst/>
          </a:prstGeom>
          <a:noFill/>
          <a:ln>
            <a:noFill/>
          </a:ln>
        </p:spPr>
        <p:txBody>
          <a:bodyPr spcFirstLastPara="1" wrap="square" lIns="91425" tIns="45700" rIns="91425" bIns="45700" anchor="t" anchorCtr="0">
            <a:spAutoFit/>
          </a:bodyPr>
          <a:lstStyle/>
          <a:p>
            <a:pPr algn="ctr">
              <a:buClr>
                <a:schemeClr val="dk1"/>
              </a:buClr>
              <a:buSzPts val="1100"/>
            </a:pPr>
            <a:r>
              <a:rPr lang="zh-TW" altLang="en-US" sz="1600" b="1">
                <a:solidFill>
                  <a:schemeClr val="dk1"/>
                </a:solidFill>
                <a:latin typeface="微軟正黑體" panose="020B0604030504040204" pitchFamily="34" charset="-120"/>
                <a:ea typeface="微軟正黑體" panose="020B0604030504040204" pitchFamily="34" charset="-120"/>
                <a:cs typeface="Microsoft JhengHei"/>
                <a:sym typeface="Microsoft JhengHei"/>
              </a:rPr>
              <a:t>創業論壇</a:t>
            </a:r>
            <a:endParaRPr sz="1600">
              <a:solidFill>
                <a:srgbClr val="000000"/>
              </a:solidFill>
              <a:latin typeface="微軟正黑體" panose="020B0604030504040204" pitchFamily="34" charset="-120"/>
              <a:ea typeface="微軟正黑體" panose="020B0604030504040204" pitchFamily="34" charset="-120"/>
              <a:cs typeface="Arial"/>
              <a:sym typeface="Arial"/>
            </a:endParaRPr>
          </a:p>
        </p:txBody>
      </p:sp>
      <p:sp>
        <p:nvSpPr>
          <p:cNvPr id="133" name="Google Shape;133;p5"/>
          <p:cNvSpPr txBox="1"/>
          <p:nvPr/>
        </p:nvSpPr>
        <p:spPr>
          <a:xfrm>
            <a:off x="6603220" y="1328846"/>
            <a:ext cx="3607500" cy="369291"/>
          </a:xfrm>
          <a:prstGeom prst="rect">
            <a:avLst/>
          </a:prstGeom>
          <a:noFill/>
          <a:ln>
            <a:noFill/>
          </a:ln>
        </p:spPr>
        <p:txBody>
          <a:bodyPr spcFirstLastPara="1" wrap="square" lIns="91425" tIns="45700" rIns="91425" bIns="45700" anchor="t" anchorCtr="0">
            <a:spAutoFit/>
          </a:bodyPr>
          <a:lstStyle/>
          <a:p>
            <a:pPr algn="ctr">
              <a:buClr>
                <a:schemeClr val="dk1"/>
              </a:buClr>
              <a:buSzPts val="1100"/>
            </a:pPr>
            <a:r>
              <a:rPr lang="zh-TW" altLang="en-US">
                <a:solidFill>
                  <a:schemeClr val="dk1"/>
                </a:solidFill>
                <a:latin typeface="微軟正黑體" panose="020B0604030504040204" pitchFamily="34" charset="-120"/>
                <a:ea typeface="微軟正黑體" panose="020B0604030504040204" pitchFamily="34" charset="-120"/>
                <a:cs typeface="Microsoft JhengHei"/>
                <a:sym typeface="Microsoft JhengHei"/>
              </a:rPr>
              <a:t>星耀企業</a:t>
            </a:r>
            <a:endParaRPr>
              <a:solidFill>
                <a:srgbClr val="000000"/>
              </a:solidFill>
              <a:latin typeface="微軟正黑體" panose="020B0604030504040204" pitchFamily="34" charset="-120"/>
              <a:ea typeface="微軟正黑體" panose="020B0604030504040204" pitchFamily="34" charset="-120"/>
            </a:endParaRPr>
          </a:p>
        </p:txBody>
      </p:sp>
      <p:sp>
        <p:nvSpPr>
          <p:cNvPr id="134" name="Google Shape;134;p5"/>
          <p:cNvSpPr txBox="1"/>
          <p:nvPr/>
        </p:nvSpPr>
        <p:spPr>
          <a:xfrm>
            <a:off x="2946067" y="485098"/>
            <a:ext cx="3200400" cy="338700"/>
          </a:xfrm>
          <a:prstGeom prst="rect">
            <a:avLst/>
          </a:prstGeom>
          <a:solidFill>
            <a:srgbClr val="B6DDE7"/>
          </a:solidFill>
          <a:ln>
            <a:noFill/>
          </a:ln>
        </p:spPr>
        <p:txBody>
          <a:bodyPr spcFirstLastPara="1" wrap="square" lIns="91425" tIns="45700" rIns="91425" bIns="45700" anchor="t" anchorCtr="0">
            <a:spAutoFit/>
          </a:bodyPr>
          <a:lstStyle/>
          <a:p>
            <a:pPr algn="ctr">
              <a:buClr>
                <a:srgbClr val="000000"/>
              </a:buClr>
              <a:buSzPts val="1600"/>
            </a:pPr>
            <a:r>
              <a:rPr lang="zh-TW" altLang="en-US" sz="1600" b="1">
                <a:solidFill>
                  <a:srgbClr val="000000"/>
                </a:solidFill>
                <a:latin typeface="微軟正黑體" panose="020B0604030504040204" pitchFamily="34" charset="-120"/>
                <a:ea typeface="微軟正黑體" panose="020B0604030504040204" pitchFamily="34" charset="-120"/>
                <a:cs typeface="Arial"/>
                <a:sym typeface="Arial"/>
              </a:rPr>
              <a:t>科技及資訊相關展覽活動及論壇</a:t>
            </a:r>
            <a:endParaRPr sz="1600" b="1">
              <a:solidFill>
                <a:srgbClr val="000000"/>
              </a:solidFill>
              <a:latin typeface="微軟正黑體" panose="020B0604030504040204" pitchFamily="34" charset="-120"/>
              <a:ea typeface="微軟正黑體" panose="020B0604030504040204" pitchFamily="34" charset="-120"/>
              <a:cs typeface="Arial"/>
              <a:sym typeface="Arial"/>
            </a:endParaRPr>
          </a:p>
        </p:txBody>
      </p:sp>
      <p:pic>
        <p:nvPicPr>
          <p:cNvPr id="135" name="Google Shape;135;p5"/>
          <p:cNvPicPr preferRelativeResize="0"/>
          <p:nvPr/>
        </p:nvPicPr>
        <p:blipFill rotWithShape="1">
          <a:blip r:embed="rId3">
            <a:alphaModFix/>
          </a:blip>
          <a:srcRect t="18749" b="32539"/>
          <a:stretch/>
        </p:blipFill>
        <p:spPr>
          <a:xfrm>
            <a:off x="3035576" y="1797725"/>
            <a:ext cx="3171825" cy="2750150"/>
          </a:xfrm>
          <a:prstGeom prst="rect">
            <a:avLst/>
          </a:prstGeom>
          <a:noFill/>
          <a:ln>
            <a:noFill/>
          </a:ln>
        </p:spPr>
      </p:pic>
      <p:pic>
        <p:nvPicPr>
          <p:cNvPr id="136" name="Google Shape;136;p5"/>
          <p:cNvPicPr preferRelativeResize="0"/>
          <p:nvPr/>
        </p:nvPicPr>
        <p:blipFill>
          <a:blip r:embed="rId4">
            <a:alphaModFix/>
          </a:blip>
          <a:stretch>
            <a:fillRect/>
          </a:stretch>
        </p:blipFill>
        <p:spPr>
          <a:xfrm>
            <a:off x="3040338" y="4785476"/>
            <a:ext cx="3162300" cy="1781175"/>
          </a:xfrm>
          <a:prstGeom prst="rect">
            <a:avLst/>
          </a:prstGeom>
          <a:noFill/>
          <a:ln>
            <a:noFill/>
          </a:ln>
        </p:spPr>
      </p:pic>
      <p:pic>
        <p:nvPicPr>
          <p:cNvPr id="137" name="Google Shape;137;p5"/>
          <p:cNvPicPr preferRelativeResize="0"/>
          <p:nvPr/>
        </p:nvPicPr>
        <p:blipFill rotWithShape="1">
          <a:blip r:embed="rId5">
            <a:alphaModFix/>
          </a:blip>
          <a:srcRect t="19676" b="2149"/>
          <a:stretch/>
        </p:blipFill>
        <p:spPr>
          <a:xfrm>
            <a:off x="6741089" y="1797725"/>
            <a:ext cx="3171825" cy="2750150"/>
          </a:xfrm>
          <a:prstGeom prst="rect">
            <a:avLst/>
          </a:prstGeom>
          <a:noFill/>
          <a:ln>
            <a:noFill/>
          </a:ln>
        </p:spPr>
      </p:pic>
      <p:pic>
        <p:nvPicPr>
          <p:cNvPr id="138" name="Google Shape;138;p5"/>
          <p:cNvPicPr preferRelativeResize="0"/>
          <p:nvPr/>
        </p:nvPicPr>
        <p:blipFill rotWithShape="1">
          <a:blip r:embed="rId6">
            <a:alphaModFix/>
          </a:blip>
          <a:srcRect l="13904" t="30276" r="5534" b="25678"/>
          <a:stretch/>
        </p:blipFill>
        <p:spPr>
          <a:xfrm>
            <a:off x="6741088" y="4785476"/>
            <a:ext cx="3162300" cy="1781175"/>
          </a:xfrm>
          <a:prstGeom prst="rect">
            <a:avLst/>
          </a:prstGeom>
          <a:noFill/>
          <a:ln>
            <a:noFill/>
          </a:ln>
        </p:spPr>
      </p:pic>
    </p:spTree>
  </p:cSld>
  <p:clrMapOvr>
    <a:masterClrMapping/>
  </p:clrMapOvr>
  <p:transition spd="med"/>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1318</Words>
  <Application>Microsoft Office PowerPoint</Application>
  <PresentationFormat>寬螢幕</PresentationFormat>
  <Paragraphs>173</Paragraphs>
  <Slides>13</Slides>
  <Notes>13</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13</vt:i4>
      </vt:variant>
    </vt:vector>
  </HeadingPairs>
  <TitlesOfParts>
    <vt:vector size="26" baseType="lpstr">
      <vt:lpstr>Heiti TC</vt:lpstr>
      <vt:lpstr>Noto Sans TC</vt:lpstr>
      <vt:lpstr>微軟正黑體</vt:lpstr>
      <vt:lpstr>微軟正黑體</vt:lpstr>
      <vt:lpstr>新細明體</vt:lpstr>
      <vt:lpstr>標楷體</vt:lpstr>
      <vt:lpstr>標楷體</vt:lpstr>
      <vt:lpstr>Arial</vt:lpstr>
      <vt:lpstr>Calibri</vt:lpstr>
      <vt:lpstr>Calibri Light</vt:lpstr>
      <vt:lpstr>Times New Roman</vt:lpstr>
      <vt:lpstr>Wingdings</vt:lpstr>
      <vt:lpstr>Office 佈景主題</vt:lpstr>
      <vt:lpstr>PowerPoint 簡報</vt:lpstr>
      <vt:lpstr>基金會舉辦活動</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白如育(Hank Bai)</dc:creator>
  <cp:lastModifiedBy>白如育(Hank Bai)</cp:lastModifiedBy>
  <cp:revision>1</cp:revision>
  <dcterms:created xsi:type="dcterms:W3CDTF">2025-10-07T00:28:31Z</dcterms:created>
  <dcterms:modified xsi:type="dcterms:W3CDTF">2025-10-07T00:28:51Z</dcterms:modified>
</cp:coreProperties>
</file>